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728" r:id="rId4"/>
    <p:sldMasterId id="2147483772" r:id="rId5"/>
  </p:sldMasterIdLst>
  <p:notesMasterIdLst>
    <p:notesMasterId r:id="rId38"/>
  </p:notesMasterIdLst>
  <p:sldIdLst>
    <p:sldId id="261" r:id="rId6"/>
    <p:sldId id="265" r:id="rId7"/>
    <p:sldId id="266" r:id="rId8"/>
    <p:sldId id="297" r:id="rId9"/>
    <p:sldId id="29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99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00" r:id="rId37"/>
  </p:sldIdLst>
  <p:sldSz cx="12188825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71">
          <p15:clr>
            <a:srgbClr val="A4A3A4"/>
          </p15:clr>
        </p15:guide>
        <p15:guide id="2" pos="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g, Amy" initials="CA" lastIdx="1" clrIdx="0">
    <p:extLst>
      <p:ext uri="{19B8F6BF-5375-455C-9EA6-DF929625EA0E}">
        <p15:presenceInfo xmlns:p15="http://schemas.microsoft.com/office/powerpoint/2012/main" userId="S-1-5-21-1466045628-881665582-335421608-494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313"/>
    <a:srgbClr val="233D7E"/>
    <a:srgbClr val="0E7092"/>
    <a:srgbClr val="C4001D"/>
    <a:srgbClr val="24328C"/>
    <a:srgbClr val="DDAE2B"/>
    <a:srgbClr val="DE6224"/>
    <a:srgbClr val="349737"/>
    <a:srgbClr val="B62B2D"/>
    <a:srgbClr val="205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5" autoAdjust="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840" y="62"/>
      </p:cViewPr>
      <p:guideLst>
        <p:guide orient="horz" pos="4071"/>
        <p:guide pos="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6" d="100"/>
          <a:sy n="156" d="100"/>
        </p:scale>
        <p:origin x="-4568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32F4A-1647-7247-9D3C-34C797E9FB92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E72F4-2186-8742-B297-0DDFA174F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0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4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77896" y="2235200"/>
            <a:ext cx="6712925" cy="128197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800" b="1" i="0" baseline="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5317" y="3614978"/>
            <a:ext cx="6715504" cy="7584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None/>
              <a:tabLst/>
              <a:defRPr sz="2000" b="0" i="1" baseline="0">
                <a:solidFill>
                  <a:srgbClr val="0E7092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May Follow</a:t>
            </a:r>
          </a:p>
          <a:p>
            <a:r>
              <a:rPr lang="en-US" dirty="0" smtClean="0"/>
              <a:t>Speaker Name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128284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04784" y="2411316"/>
            <a:ext cx="7198125" cy="25875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04784" y="2760577"/>
            <a:ext cx="7198125" cy="207683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643564" y="1563868"/>
            <a:ext cx="902288" cy="654546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4178637" y="3072158"/>
            <a:ext cx="3839000" cy="43636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04792" y="3187446"/>
            <a:ext cx="7199025" cy="1553895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798225" y="1659467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62665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" y="4586111"/>
            <a:ext cx="12188825" cy="172155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ln>
                <a:solidFill>
                  <a:srgbClr val="FFFF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74026" y="4981316"/>
            <a:ext cx="8654202" cy="10469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9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-2"/>
            <a:ext cx="12188825" cy="46281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74026" y="5106402"/>
            <a:ext cx="8654202" cy="10469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3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s for suc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rgbClr val="19161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768157" y="1296494"/>
            <a:ext cx="3291263" cy="477410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>
            <a:off x="4446666" y="1294536"/>
            <a:ext cx="3338709" cy="477606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768157" y="1294536"/>
            <a:ext cx="3338709" cy="477606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771894" y="1476413"/>
            <a:ext cx="2087903" cy="4382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rgbClr val="19161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496257" y="1484881"/>
            <a:ext cx="2052453" cy="43740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rgbClr val="19161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8137171" y="1294536"/>
            <a:ext cx="3338709" cy="477606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9175477" y="1481667"/>
            <a:ext cx="2080257" cy="43772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rgbClr val="19161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31" name="Rounded Rectangle 30"/>
          <p:cNvSpPr/>
          <p:nvPr userDrawn="1"/>
        </p:nvSpPr>
        <p:spPr>
          <a:xfrm>
            <a:off x="960134" y="1260667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012272" y="1401428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1</a:t>
            </a:r>
          </a:p>
        </p:txBody>
      </p:sp>
      <p:sp>
        <p:nvSpPr>
          <p:cNvPr id="33" name="Rounded Rectangle 32"/>
          <p:cNvSpPr/>
          <p:nvPr userDrawn="1"/>
        </p:nvSpPr>
        <p:spPr>
          <a:xfrm>
            <a:off x="4683671" y="1260667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4" name="Rounded Rectangle 33"/>
          <p:cNvSpPr/>
          <p:nvPr userDrawn="1"/>
        </p:nvSpPr>
        <p:spPr>
          <a:xfrm>
            <a:off x="8351601" y="1260667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735808" y="1401428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2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8408033" y="1401428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023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Sli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1" y="1779327"/>
            <a:ext cx="12188825" cy="2846843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 userDrawn="1"/>
        </p:nvSpPr>
        <p:spPr>
          <a:xfrm>
            <a:off x="2962266" y="2219846"/>
            <a:ext cx="1002717" cy="7312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rgbClr val="19161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Oval 26"/>
          <p:cNvSpPr/>
          <p:nvPr userDrawn="1"/>
        </p:nvSpPr>
        <p:spPr>
          <a:xfrm>
            <a:off x="5732595" y="2219846"/>
            <a:ext cx="982640" cy="73120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8482852" y="2219846"/>
            <a:ext cx="1004682" cy="73120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992606" y="2296822"/>
            <a:ext cx="972376" cy="551267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462081" y="2960324"/>
            <a:ext cx="2040510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462081" y="3325232"/>
            <a:ext cx="2040510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742857" y="2296822"/>
            <a:ext cx="972376" cy="551267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231574" y="2960324"/>
            <a:ext cx="2040510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31574" y="3325232"/>
            <a:ext cx="2040510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8515157" y="2296822"/>
            <a:ext cx="972376" cy="551267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965390" y="2960324"/>
            <a:ext cx="2040510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965390" y="3325232"/>
            <a:ext cx="2040510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74026" y="5106402"/>
            <a:ext cx="8654202" cy="10469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4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90659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Iconic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139387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438" y="2043566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1575" y="21504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4688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4688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616390" y="2043566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68528" y="21504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1641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1641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779438" y="3533699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1575" y="36405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4688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4688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6616390" y="3533699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8528" y="36405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1641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1641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768152" y="5012543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0288" y="511943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23403" y="496711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623403" y="533202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5" name="Rounded Rectangle 44"/>
          <p:cNvSpPr/>
          <p:nvPr userDrawn="1"/>
        </p:nvSpPr>
        <p:spPr>
          <a:xfrm>
            <a:off x="6616390" y="5012543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668528" y="511943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71641" y="496711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471641" y="533202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5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90659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Iconic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139387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5500369" y="2043566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355620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355620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5500369" y="3533699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355620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355620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5489084" y="5012543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6344335" y="496711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344335" y="533202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8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90659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1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139387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1575" y="2014987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4688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4688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68528" y="2014987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1641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1641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1575" y="3505120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4688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4688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8528" y="3505120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1641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1641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0288" y="4983964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05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23403" y="496711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623403" y="533202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668528" y="4983964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06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71641" y="496711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471641" y="533202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9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90659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2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139387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438" y="2119766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1575" y="22266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4688" y="202988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4688" y="239479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616390" y="2119766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68528" y="22266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1641" y="202988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1641" y="239479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779438" y="3609899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1575" y="37167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4688" y="3520016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4688" y="388492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6616390" y="3609899"/>
            <a:ext cx="719814" cy="72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8528" y="37167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1641" y="3520016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1641" y="388492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768152" y="5088743"/>
            <a:ext cx="719814" cy="720000"/>
          </a:xfrm>
          <a:prstGeom prst="roundRect">
            <a:avLst>
              <a:gd name="adj" fmla="val 0"/>
            </a:avLst>
          </a:prstGeom>
          <a:solidFill>
            <a:srgbClr val="E9AC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0288" y="519563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05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23403" y="499886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623403" y="536377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5" name="Rounded Rectangle 44"/>
          <p:cNvSpPr/>
          <p:nvPr userDrawn="1"/>
        </p:nvSpPr>
        <p:spPr>
          <a:xfrm>
            <a:off x="6616390" y="5088743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668528" y="519563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06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71641" y="499886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471641" y="536377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8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5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90659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2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139387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438" y="2119766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1575" y="22266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4688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4688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616390" y="2119766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68528" y="22266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1641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1641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779438" y="3609899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1575" y="37167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4688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4688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6616390" y="3609899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8528" y="37167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1641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1641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768152" y="5088743"/>
            <a:ext cx="719814" cy="720000"/>
          </a:xfrm>
          <a:prstGeom prst="roundRect">
            <a:avLst>
              <a:gd name="adj" fmla="val 0"/>
            </a:avLst>
          </a:prstGeom>
          <a:solidFill>
            <a:srgbClr val="E9AC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0288" y="519563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05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23403" y="496711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623403" y="533202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1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7" y="325436"/>
            <a:ext cx="11386012" cy="768099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728589" y="1507231"/>
            <a:ext cx="10761726" cy="42865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A918"/>
              </a:buClr>
              <a:buFont typeface="Arial"/>
              <a:buChar char="•"/>
              <a:defRPr sz="2200" kern="1200">
                <a:solidFill>
                  <a:schemeClr val="accent2"/>
                </a:solidFill>
                <a:latin typeface="Arial"/>
                <a:ea typeface="ＭＳ Ｐゴシック" charset="0"/>
                <a:cs typeface="Geneva" charset="0"/>
              </a:defRPr>
            </a:lvl1pPr>
            <a:lvl2pPr marL="742950" indent="-285750" algn="l" defTabSz="457200" rtl="0" eaLnBrk="1" fontAlgn="base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Arial"/>
              <a:buChar char="•"/>
              <a:defRPr kern="1200">
                <a:solidFill>
                  <a:schemeClr val="accent2"/>
                </a:solidFill>
                <a:latin typeface="Arial"/>
                <a:ea typeface="Geneva" charset="-128"/>
                <a:cs typeface="Geneva" charset="0"/>
              </a:defRPr>
            </a:lvl2pPr>
            <a:lvl3pPr marL="1143000" indent="-22860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A918"/>
              </a:buClr>
              <a:buFont typeface="Arial"/>
              <a:buChar char="•"/>
              <a:defRPr kern="1200">
                <a:solidFill>
                  <a:schemeClr val="accent2"/>
                </a:solidFill>
                <a:latin typeface="Arial"/>
                <a:ea typeface="Geneva" charset="-128"/>
                <a:cs typeface="Geneva" charset="0"/>
              </a:defRPr>
            </a:lvl3pPr>
            <a:lvl4pPr marL="1600200" indent="-22860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Arial"/>
              <a:buChar char="•"/>
              <a:defRPr kern="1200">
                <a:solidFill>
                  <a:schemeClr val="accent2"/>
                </a:solidFill>
                <a:latin typeface="Arial"/>
                <a:ea typeface="Geneva" charset="-128"/>
                <a:cs typeface="Geneva" charset="0"/>
              </a:defRPr>
            </a:lvl4pPr>
            <a:lvl5pPr marL="2057400" indent="-22860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A918"/>
              </a:buClr>
              <a:buFont typeface="Arial"/>
              <a:buChar char="•"/>
              <a:defRPr kern="1200">
                <a:solidFill>
                  <a:schemeClr val="accent2"/>
                </a:solidFill>
                <a:latin typeface="Arial"/>
                <a:ea typeface="Geneva" charset="-128"/>
                <a:cs typeface="Genev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06406" y="1231192"/>
            <a:ext cx="11386012" cy="4922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1pPr>
            <a:lvl2pPr marL="466344" indent="-19202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/>
            </a:lvl2pPr>
            <a:lvl3pPr marL="560070" indent="-285750">
              <a:buFont typeface="Arial"/>
              <a:buChar char="•"/>
              <a:defRPr/>
            </a:lvl3pPr>
            <a:lvl4pPr marL="560070" indent="-285750">
              <a:buFont typeface="Arial"/>
              <a:buChar char="•"/>
              <a:defRPr/>
            </a:lvl4pPr>
            <a:lvl5pPr marL="685800" indent="-19202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4001D"/>
              </a:buClr>
              <a:buFont typeface="Arial"/>
              <a:buChar char="•"/>
              <a:defRPr sz="1800"/>
            </a:lvl5pPr>
            <a:lvl6pPr marL="868680" indent="-19202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4001D"/>
              </a:buClr>
              <a:buFont typeface="Arial"/>
              <a:buChar char="•"/>
              <a:defRPr sz="1800">
                <a:solidFill>
                  <a:schemeClr val="accent2"/>
                </a:solidFill>
                <a:latin typeface="Arial"/>
                <a:cs typeface="Arial"/>
              </a:defRPr>
            </a:lvl6pPr>
            <a:lvl7pPr marL="1143000">
              <a:spcBef>
                <a:spcPts val="0"/>
              </a:spcBef>
              <a:buClr>
                <a:srgbClr val="C4001D"/>
              </a:buClr>
              <a:defRPr>
                <a:solidFill>
                  <a:srgbClr val="505150"/>
                </a:solidFill>
              </a:defRPr>
            </a:lvl7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2701894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ed list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90659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2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139387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438" y="2119766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1575" y="22266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4688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4688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616390" y="2119766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68528" y="22266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1641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1641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779438" y="3609899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1575" y="37167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4688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4688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6616390" y="3609899"/>
            <a:ext cx="719814" cy="72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3F3831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8528" y="37167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1641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1641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7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4" y="1501419"/>
            <a:ext cx="3294791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47021" y="1501419"/>
            <a:ext cx="3294791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85146" y="1501419"/>
            <a:ext cx="3294791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48" y="4593681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4" y="4833138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447016" y="4593681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marR="0" indent="0" algn="ctr" defTabSz="436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36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47021" y="4833138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185140" y="4593681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185146" y="4833138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68154" y="5250822"/>
            <a:ext cx="3294791" cy="596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447021" y="5250822"/>
            <a:ext cx="3294791" cy="596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8185146" y="5250822"/>
            <a:ext cx="3294791" cy="596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443522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2054765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666007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380695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5991938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6603182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8901911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9513155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10124398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65370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Four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4" y="1501419"/>
            <a:ext cx="2651492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9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3454205" y="1501419"/>
            <a:ext cx="2651492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6134727" y="1501419"/>
            <a:ext cx="2651492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1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8828437" y="1501419"/>
            <a:ext cx="2651492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49" y="4593681"/>
            <a:ext cx="2651493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4" y="4833138"/>
            <a:ext cx="2651492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68154" y="5250824"/>
            <a:ext cx="2651492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45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454202" y="4593681"/>
            <a:ext cx="2651493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3454205" y="4833138"/>
            <a:ext cx="2651492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3454205" y="5250824"/>
            <a:ext cx="2651492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48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6134725" y="4593681"/>
            <a:ext cx="2651493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34727" y="4833138"/>
            <a:ext cx="2651492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6134727" y="5250824"/>
            <a:ext cx="2651492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8828434" y="4593681"/>
            <a:ext cx="2651493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828437" y="4833138"/>
            <a:ext cx="2651492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8828437" y="5250824"/>
            <a:ext cx="2651492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206508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817751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428995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3881274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4492517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9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5103760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0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584369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7195613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7806856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3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9289363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4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9900608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10511850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85502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Five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3" y="1501419"/>
            <a:ext cx="2055150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6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2912483" y="1501419"/>
            <a:ext cx="2055150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5068099" y="1501419"/>
            <a:ext cx="2055150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8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7246287" y="1501419"/>
            <a:ext cx="2055150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9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9422983" y="1501419"/>
            <a:ext cx="2055150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4" y="4593681"/>
            <a:ext cx="205515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3" y="4833138"/>
            <a:ext cx="2055150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68153" y="5250824"/>
            <a:ext cx="2055150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912484" y="4593681"/>
            <a:ext cx="205515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912483" y="4833138"/>
            <a:ext cx="2055150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912483" y="5250824"/>
            <a:ext cx="2055150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068099" y="4593681"/>
            <a:ext cx="205515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7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5068099" y="4833138"/>
            <a:ext cx="2055150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5068099" y="5250824"/>
            <a:ext cx="2055150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246288" y="4593681"/>
            <a:ext cx="205515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7246287" y="4833138"/>
            <a:ext cx="2055150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246287" y="5250824"/>
            <a:ext cx="2055150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9422984" y="4593681"/>
            <a:ext cx="205515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9422983" y="4833138"/>
            <a:ext cx="2055150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8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22983" y="5250824"/>
            <a:ext cx="2055150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8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913064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6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524308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135551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3057394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3668637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0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4279882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213010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2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5824253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3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6435496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4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7391198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5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8002443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8613685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7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9567894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8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0179137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10790381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95647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90659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Six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139387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61994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961994" y="2363040"/>
            <a:ext cx="4008288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961992" y="2844850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573236" y="2844850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3184479" y="2844850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1641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1641" y="2363040"/>
            <a:ext cx="4008288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7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7471640" y="2844850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8082883" y="2844850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694127" y="2844850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961994" y="3375378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961994" y="3740284"/>
            <a:ext cx="4008288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22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1961992" y="422204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2573236" y="422204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184479" y="422204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471641" y="3375378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471641" y="3740284"/>
            <a:ext cx="4008288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vitae.</a:t>
            </a:r>
            <a:endParaRPr lang="en-US" dirty="0"/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471640" y="422204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8082883" y="422204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9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8694127" y="422204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961994" y="4786490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961994" y="5151396"/>
            <a:ext cx="4008288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961992" y="563320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2573236" y="563320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3184479" y="563320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471641" y="4786490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marR="0" indent="0" algn="l" defTabSz="436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36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  <a:p>
            <a:pPr lvl="0"/>
            <a:endParaRPr lang="es-ES_tradnl" dirty="0" smtClean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471641" y="5151396"/>
            <a:ext cx="4008288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471640" y="563320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8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8082883" y="563320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9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8694127" y="563320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5" y="1998130"/>
            <a:ext cx="1037599" cy="118533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41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6286982" y="1998130"/>
            <a:ext cx="1037599" cy="118533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42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768155" y="3375372"/>
            <a:ext cx="1037599" cy="118533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4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6286982" y="3375372"/>
            <a:ext cx="1037599" cy="118533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44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768155" y="4786486"/>
            <a:ext cx="1037599" cy="118533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45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6286982" y="4786486"/>
            <a:ext cx="1037599" cy="118533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768153" y="1195918"/>
            <a:ext cx="10711778" cy="4967816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36201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2pPr>
            <a:lvl3pPr marL="872402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3pPr>
            <a:lvl4pPr marL="1308602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4pPr>
            <a:lvl5pPr marL="1744803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1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768153" y="1195918"/>
            <a:ext cx="10711778" cy="4967816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>
              <a:buNone/>
              <a:defRPr sz="10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36201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2pPr>
            <a:lvl3pPr marL="872402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3pPr>
            <a:lvl4pPr marL="1308602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4pPr>
            <a:lvl5pPr marL="1744803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5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68216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241896"/>
            <a:ext cx="10711778" cy="5214390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just">
              <a:lnSpc>
                <a:spcPct val="13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424767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columns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241896"/>
            <a:ext cx="10711778" cy="5214390"/>
          </a:xfrm>
          <a:prstGeom prst="rect">
            <a:avLst/>
          </a:prstGeom>
        </p:spPr>
        <p:txBody>
          <a:bodyPr vert="horz" lIns="102371" tIns="51186" rIns="102371" bIns="51186" numCol="2" spcCol="302328"/>
          <a:lstStyle>
            <a:lvl1pPr marL="0" indent="0" algn="just">
              <a:lnSpc>
                <a:spcPct val="13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53444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7892" y="6325872"/>
            <a:ext cx="595898" cy="365125"/>
          </a:xfrm>
          <a:prstGeom prst="rect">
            <a:avLst/>
          </a:prstGeom>
        </p:spPr>
        <p:txBody>
          <a:bodyPr/>
          <a:lstStyle/>
          <a:p>
            <a:fld id="{8E355490-4A9A-FE41-A153-300713658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3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columns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241896"/>
            <a:ext cx="10711778" cy="5214390"/>
          </a:xfrm>
          <a:prstGeom prst="rect">
            <a:avLst/>
          </a:prstGeom>
        </p:spPr>
        <p:txBody>
          <a:bodyPr vert="horz" lIns="102371" tIns="51186" rIns="102371" bIns="51186" numCol="3" spcCol="302328"/>
          <a:lstStyle>
            <a:lvl1pPr marL="0" indent="0" algn="just">
              <a:lnSpc>
                <a:spcPct val="13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212395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4577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456258"/>
            <a:ext cx="10711778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7" y="2506846"/>
            <a:ext cx="10711778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5541892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5849080"/>
            <a:ext cx="10711778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hendreritn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imag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0" y="2529427"/>
            <a:ext cx="5258548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65825" y="2529427"/>
            <a:ext cx="5214106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456258"/>
            <a:ext cx="10711778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48" y="5541892"/>
            <a:ext cx="5258550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0" y="5837794"/>
            <a:ext cx="5258548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65826" y="5541892"/>
            <a:ext cx="5214107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65825" y="5837794"/>
            <a:ext cx="5214106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h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456258"/>
            <a:ext cx="10711778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4" y="2529427"/>
            <a:ext cx="3294791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48" y="5541892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4" y="5837794"/>
            <a:ext cx="3294791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47021" y="2529427"/>
            <a:ext cx="3294791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447016" y="5541892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47021" y="5837794"/>
            <a:ext cx="3294791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85146" y="2529427"/>
            <a:ext cx="3294791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185140" y="5541892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185146" y="5837794"/>
            <a:ext cx="3294791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four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456258"/>
            <a:ext cx="10711778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0" y="2529427"/>
            <a:ext cx="2437060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48" y="5541892"/>
            <a:ext cx="243706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0" y="5837794"/>
            <a:ext cx="24370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477495" y="2529427"/>
            <a:ext cx="2437060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477492" y="5541892"/>
            <a:ext cx="243706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477495" y="5837794"/>
            <a:ext cx="24370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326594" y="2529427"/>
            <a:ext cx="2437060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326592" y="5541892"/>
            <a:ext cx="243706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326594" y="5837794"/>
            <a:ext cx="24370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9042869" y="2529427"/>
            <a:ext cx="2437060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042867" y="5541892"/>
            <a:ext cx="243706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042869" y="5837794"/>
            <a:ext cx="24370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6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v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five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456258"/>
            <a:ext cx="10711778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2" y="2529427"/>
            <a:ext cx="1963049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0" y="5541892"/>
            <a:ext cx="1963050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2" y="5837794"/>
            <a:ext cx="19630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946342" y="2529427"/>
            <a:ext cx="1963049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946340" y="5541892"/>
            <a:ext cx="1963050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946342" y="5837794"/>
            <a:ext cx="19630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112889" y="2529427"/>
            <a:ext cx="1963049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112889" y="5541892"/>
            <a:ext cx="1963050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12889" y="5837794"/>
            <a:ext cx="19630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336222" y="2529427"/>
            <a:ext cx="1963049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336222" y="5541892"/>
            <a:ext cx="1963050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336222" y="5837794"/>
            <a:ext cx="19630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9516879" y="2529427"/>
            <a:ext cx="1963049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9516879" y="5541892"/>
            <a:ext cx="1963050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9516879" y="5837794"/>
            <a:ext cx="19630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0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six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4" y="1501422"/>
            <a:ext cx="3294791" cy="1422404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48" y="3069621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4" y="3365523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47021" y="1501422"/>
            <a:ext cx="3294791" cy="1422404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447016" y="3069621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47021" y="3365523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85146" y="1501422"/>
            <a:ext cx="3294791" cy="1422404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185140" y="3069621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185146" y="3365523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68154" y="4030134"/>
            <a:ext cx="3294791" cy="1422404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68148" y="5598333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68154" y="5894237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47021" y="4030134"/>
            <a:ext cx="3294791" cy="1422404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447016" y="5598333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7021" y="5894237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endParaRPr 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8185146" y="4030134"/>
            <a:ext cx="3294791" cy="1422404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185140" y="5598333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185146" y="5894237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5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4454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0333" y="5369688"/>
            <a:ext cx="10644598" cy="104475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8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406" y="1602105"/>
            <a:ext cx="5701661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2128" y="1602105"/>
            <a:ext cx="5701661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67892" y="6325872"/>
            <a:ext cx="595898" cy="365125"/>
          </a:xfrm>
          <a:prstGeom prst="rect">
            <a:avLst/>
          </a:prstGeom>
        </p:spPr>
        <p:txBody>
          <a:bodyPr/>
          <a:lstStyle/>
          <a:p>
            <a:fld id="{8E355490-4A9A-FE41-A153-300713658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543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Triple Chart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4885258"/>
            <a:ext cx="3372044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2108199" y="4083866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160336" y="41907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5"/>
          </p:nvPr>
        </p:nvSpPr>
        <p:spPr>
          <a:xfrm>
            <a:off x="768157" y="1828800"/>
            <a:ext cx="3372044" cy="2146300"/>
          </a:xfrm>
          <a:prstGeom prst="rect">
            <a:avLst/>
          </a:prstGeom>
        </p:spPr>
        <p:txBody>
          <a:bodyPr vert="horz" lIns="38396" tIns="19198" rIns="38396" bIns="19198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38457" y="4885258"/>
            <a:ext cx="3372044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64" name="Rounded Rectangle 63"/>
          <p:cNvSpPr/>
          <p:nvPr userDrawn="1"/>
        </p:nvSpPr>
        <p:spPr>
          <a:xfrm>
            <a:off x="5778499" y="4083866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830636" y="41907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66" name="Chart Placeholder 2"/>
          <p:cNvSpPr>
            <a:spLocks noGrp="1"/>
          </p:cNvSpPr>
          <p:nvPr>
            <p:ph type="chart" sz="quarter" idx="28"/>
          </p:nvPr>
        </p:nvSpPr>
        <p:spPr>
          <a:xfrm>
            <a:off x="4438457" y="1828800"/>
            <a:ext cx="3372044" cy="2146300"/>
          </a:xfrm>
          <a:prstGeom prst="rect">
            <a:avLst/>
          </a:prstGeom>
        </p:spPr>
        <p:txBody>
          <a:bodyPr vert="horz" lIns="38396" tIns="19198" rIns="38396" bIns="19198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133291" y="4885258"/>
            <a:ext cx="3372044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68" name="Rounded Rectangle 67"/>
          <p:cNvSpPr/>
          <p:nvPr userDrawn="1"/>
        </p:nvSpPr>
        <p:spPr>
          <a:xfrm>
            <a:off x="9473333" y="4083866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9525470" y="41907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0" name="Chart Placeholder 2"/>
          <p:cNvSpPr>
            <a:spLocks noGrp="1"/>
          </p:cNvSpPr>
          <p:nvPr>
            <p:ph type="chart" sz="quarter" idx="31"/>
          </p:nvPr>
        </p:nvSpPr>
        <p:spPr>
          <a:xfrm>
            <a:off x="8133291" y="1828800"/>
            <a:ext cx="3372044" cy="2146300"/>
          </a:xfrm>
          <a:prstGeom prst="rect">
            <a:avLst/>
          </a:prstGeom>
        </p:spPr>
        <p:txBody>
          <a:bodyPr vert="horz" lIns="38396" tIns="19198" rIns="38396" bIns="19198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7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rrows-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Arrow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33" name="Group 11118"/>
          <p:cNvGrpSpPr/>
          <p:nvPr userDrawn="1"/>
        </p:nvGrpSpPr>
        <p:grpSpPr>
          <a:xfrm>
            <a:off x="4763" y="1229433"/>
            <a:ext cx="4689593" cy="1519371"/>
            <a:chOff x="0" y="0"/>
            <a:chExt cx="3567112" cy="1155700"/>
          </a:xfrm>
          <a:solidFill>
            <a:schemeClr val="accent1"/>
          </a:solidFill>
        </p:grpSpPr>
        <p:sp>
          <p:nvSpPr>
            <p:cNvPr id="34" name="Shape 11116"/>
            <p:cNvSpPr/>
            <p:nvPr/>
          </p:nvSpPr>
          <p:spPr>
            <a:xfrm>
              <a:off x="0" y="-1"/>
              <a:ext cx="747714" cy="107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5406"/>
                  </a:lnTo>
                  <a:lnTo>
                    <a:pt x="138" y="0"/>
                  </a:lnTo>
                  <a:lnTo>
                    <a:pt x="0" y="12198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Shape 11117"/>
            <p:cNvSpPr/>
            <p:nvPr/>
          </p:nvSpPr>
          <p:spPr>
            <a:xfrm>
              <a:off x="741362" y="701675"/>
              <a:ext cx="2825751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74"/>
                  </a:moveTo>
                  <a:lnTo>
                    <a:pt x="20022" y="3474"/>
                  </a:lnTo>
                  <a:lnTo>
                    <a:pt x="20022" y="0"/>
                  </a:lnTo>
                  <a:lnTo>
                    <a:pt x="21600" y="10800"/>
                  </a:lnTo>
                  <a:lnTo>
                    <a:pt x="20022" y="21600"/>
                  </a:lnTo>
                  <a:lnTo>
                    <a:pt x="20022" y="17975"/>
                  </a:lnTo>
                  <a:lnTo>
                    <a:pt x="0" y="17975"/>
                  </a:lnTo>
                  <a:lnTo>
                    <a:pt x="0" y="347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11121"/>
          <p:cNvGrpSpPr/>
          <p:nvPr userDrawn="1"/>
        </p:nvGrpSpPr>
        <p:grpSpPr>
          <a:xfrm>
            <a:off x="4763" y="2443035"/>
            <a:ext cx="5685115" cy="1097788"/>
            <a:chOff x="0" y="0"/>
            <a:chExt cx="4324350" cy="835024"/>
          </a:xfrm>
          <a:solidFill>
            <a:schemeClr val="accent2"/>
          </a:solidFill>
        </p:grpSpPr>
        <p:sp>
          <p:nvSpPr>
            <p:cNvPr id="37" name="Shape 11119"/>
            <p:cNvSpPr/>
            <p:nvPr/>
          </p:nvSpPr>
          <p:spPr>
            <a:xfrm>
              <a:off x="0" y="-1"/>
              <a:ext cx="747714" cy="75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2924"/>
                  </a:lnTo>
                  <a:lnTo>
                    <a:pt x="0" y="0"/>
                  </a:lnTo>
                  <a:lnTo>
                    <a:pt x="0" y="16720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Shape 11120"/>
            <p:cNvSpPr/>
            <p:nvPr/>
          </p:nvSpPr>
          <p:spPr>
            <a:xfrm>
              <a:off x="741363" y="376237"/>
              <a:ext cx="3582988" cy="45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62"/>
                  </a:moveTo>
                  <a:lnTo>
                    <a:pt x="20356" y="3662"/>
                  </a:lnTo>
                  <a:lnTo>
                    <a:pt x="20356" y="0"/>
                  </a:lnTo>
                  <a:lnTo>
                    <a:pt x="21600" y="10912"/>
                  </a:lnTo>
                  <a:lnTo>
                    <a:pt x="20356" y="21600"/>
                  </a:lnTo>
                  <a:lnTo>
                    <a:pt x="20356" y="18012"/>
                  </a:lnTo>
                  <a:lnTo>
                    <a:pt x="0" y="18012"/>
                  </a:lnTo>
                  <a:lnTo>
                    <a:pt x="0" y="366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11124"/>
          <p:cNvGrpSpPr/>
          <p:nvPr userDrawn="1"/>
        </p:nvGrpSpPr>
        <p:grpSpPr>
          <a:xfrm>
            <a:off x="4763" y="3586033"/>
            <a:ext cx="6441425" cy="780557"/>
            <a:chOff x="0" y="0"/>
            <a:chExt cx="5207000" cy="593725"/>
          </a:xfrm>
          <a:solidFill>
            <a:schemeClr val="accent3"/>
          </a:solidFill>
        </p:grpSpPr>
        <p:sp>
          <p:nvSpPr>
            <p:cNvPr id="40" name="Shape 11122"/>
            <p:cNvSpPr/>
            <p:nvPr/>
          </p:nvSpPr>
          <p:spPr>
            <a:xfrm>
              <a:off x="0" y="0"/>
              <a:ext cx="747714" cy="59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4678"/>
                  </a:moveTo>
                  <a:lnTo>
                    <a:pt x="21600" y="15940"/>
                  </a:lnTo>
                  <a:lnTo>
                    <a:pt x="0" y="21600"/>
                  </a:lnTo>
                  <a:lnTo>
                    <a:pt x="138" y="0"/>
                  </a:lnTo>
                  <a:lnTo>
                    <a:pt x="21417" y="46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Shape 11123"/>
            <p:cNvSpPr/>
            <p:nvPr/>
          </p:nvSpPr>
          <p:spPr>
            <a:xfrm>
              <a:off x="741363" y="50800"/>
              <a:ext cx="4465639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lnTo>
                    <a:pt x="20579" y="3927"/>
                  </a:lnTo>
                  <a:lnTo>
                    <a:pt x="20579" y="0"/>
                  </a:lnTo>
                  <a:lnTo>
                    <a:pt x="21600" y="10800"/>
                  </a:lnTo>
                  <a:lnTo>
                    <a:pt x="20579" y="21600"/>
                  </a:lnTo>
                  <a:lnTo>
                    <a:pt x="20579" y="18428"/>
                  </a:lnTo>
                  <a:lnTo>
                    <a:pt x="0" y="18428"/>
                  </a:lnTo>
                  <a:lnTo>
                    <a:pt x="0" y="3927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oup 11127"/>
          <p:cNvGrpSpPr/>
          <p:nvPr userDrawn="1"/>
        </p:nvGrpSpPr>
        <p:grpSpPr>
          <a:xfrm>
            <a:off x="4763" y="5159881"/>
            <a:ext cx="4689593" cy="1506849"/>
            <a:chOff x="0" y="0"/>
            <a:chExt cx="3567112" cy="1146175"/>
          </a:xfrm>
          <a:solidFill>
            <a:schemeClr val="accent5"/>
          </a:solidFill>
        </p:grpSpPr>
        <p:sp>
          <p:nvSpPr>
            <p:cNvPr id="43" name="Shape 11125"/>
            <p:cNvSpPr/>
            <p:nvPr/>
          </p:nvSpPr>
          <p:spPr>
            <a:xfrm>
              <a:off x="0" y="73025"/>
              <a:ext cx="747714" cy="107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0"/>
                  </a:moveTo>
                  <a:lnTo>
                    <a:pt x="21600" y="6135"/>
                  </a:lnTo>
                  <a:lnTo>
                    <a:pt x="138" y="21600"/>
                  </a:lnTo>
                  <a:lnTo>
                    <a:pt x="0" y="9458"/>
                  </a:lnTo>
                  <a:lnTo>
                    <a:pt x="214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Shape 11126"/>
            <p:cNvSpPr/>
            <p:nvPr/>
          </p:nvSpPr>
          <p:spPr>
            <a:xfrm>
              <a:off x="741362" y="-1"/>
              <a:ext cx="2825751" cy="46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50"/>
                  </a:moveTo>
                  <a:lnTo>
                    <a:pt x="20022" y="3650"/>
                  </a:lnTo>
                  <a:lnTo>
                    <a:pt x="20022" y="0"/>
                  </a:lnTo>
                  <a:lnTo>
                    <a:pt x="21600" y="10949"/>
                  </a:lnTo>
                  <a:lnTo>
                    <a:pt x="20022" y="21600"/>
                  </a:lnTo>
                  <a:lnTo>
                    <a:pt x="20022" y="17727"/>
                  </a:lnTo>
                  <a:lnTo>
                    <a:pt x="0" y="17727"/>
                  </a:lnTo>
                  <a:lnTo>
                    <a:pt x="0" y="365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" name="Group 11130"/>
          <p:cNvGrpSpPr/>
          <p:nvPr userDrawn="1"/>
        </p:nvGrpSpPr>
        <p:grpSpPr>
          <a:xfrm>
            <a:off x="4763" y="4443563"/>
            <a:ext cx="5685115" cy="1097788"/>
            <a:chOff x="0" y="0"/>
            <a:chExt cx="4324350" cy="835024"/>
          </a:xfrm>
          <a:solidFill>
            <a:schemeClr val="accent4"/>
          </a:solidFill>
        </p:grpSpPr>
        <p:sp>
          <p:nvSpPr>
            <p:cNvPr id="47" name="Shape 11128"/>
            <p:cNvSpPr/>
            <p:nvPr/>
          </p:nvSpPr>
          <p:spPr>
            <a:xfrm>
              <a:off x="0" y="76200"/>
              <a:ext cx="747714" cy="75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0"/>
                  </a:moveTo>
                  <a:lnTo>
                    <a:pt x="21600" y="8812"/>
                  </a:lnTo>
                  <a:lnTo>
                    <a:pt x="0" y="21600"/>
                  </a:lnTo>
                  <a:lnTo>
                    <a:pt x="0" y="4880"/>
                  </a:lnTo>
                  <a:lnTo>
                    <a:pt x="2141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Shape 11129"/>
            <p:cNvSpPr/>
            <p:nvPr/>
          </p:nvSpPr>
          <p:spPr>
            <a:xfrm>
              <a:off x="741363" y="0"/>
              <a:ext cx="3582988" cy="45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88"/>
                  </a:moveTo>
                  <a:lnTo>
                    <a:pt x="20356" y="3588"/>
                  </a:lnTo>
                  <a:lnTo>
                    <a:pt x="20356" y="0"/>
                  </a:lnTo>
                  <a:lnTo>
                    <a:pt x="21600" y="10912"/>
                  </a:lnTo>
                  <a:lnTo>
                    <a:pt x="20356" y="21600"/>
                  </a:lnTo>
                  <a:lnTo>
                    <a:pt x="20356" y="17938"/>
                  </a:lnTo>
                  <a:lnTo>
                    <a:pt x="0" y="17938"/>
                  </a:lnTo>
                  <a:lnTo>
                    <a:pt x="0" y="358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771190" y="2116887"/>
            <a:ext cx="6708744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71190" y="2481797"/>
            <a:ext cx="6708744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814952" y="2900413"/>
            <a:ext cx="566498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814952" y="3265323"/>
            <a:ext cx="5664982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523845" y="3672063"/>
            <a:ext cx="4956090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23845" y="4036973"/>
            <a:ext cx="4956090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</a:t>
            </a:r>
            <a:r>
              <a:rPr lang="en-US" dirty="0" err="1" smtClean="0"/>
              <a:t>nec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814952" y="4422674"/>
            <a:ext cx="566498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814952" y="4787584"/>
            <a:ext cx="5664982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71192" y="5193148"/>
            <a:ext cx="670874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771192" y="5558058"/>
            <a:ext cx="6708742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0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rrows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Arrow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33" name="Group 11118"/>
          <p:cNvGrpSpPr/>
          <p:nvPr userDrawn="1"/>
        </p:nvGrpSpPr>
        <p:grpSpPr>
          <a:xfrm rot="20943811">
            <a:off x="-3937050" y="1229433"/>
            <a:ext cx="4689593" cy="1519371"/>
            <a:chOff x="0" y="0"/>
            <a:chExt cx="3567112" cy="1155700"/>
          </a:xfrm>
          <a:solidFill>
            <a:schemeClr val="accent1"/>
          </a:solidFill>
        </p:grpSpPr>
        <p:sp>
          <p:nvSpPr>
            <p:cNvPr id="34" name="Shape 11116"/>
            <p:cNvSpPr/>
            <p:nvPr/>
          </p:nvSpPr>
          <p:spPr>
            <a:xfrm>
              <a:off x="0" y="-1"/>
              <a:ext cx="747714" cy="107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5406"/>
                  </a:lnTo>
                  <a:lnTo>
                    <a:pt x="138" y="0"/>
                  </a:lnTo>
                  <a:lnTo>
                    <a:pt x="0" y="12198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Shape 11117"/>
            <p:cNvSpPr/>
            <p:nvPr/>
          </p:nvSpPr>
          <p:spPr>
            <a:xfrm>
              <a:off x="741362" y="701675"/>
              <a:ext cx="2825751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74"/>
                  </a:moveTo>
                  <a:lnTo>
                    <a:pt x="20022" y="3474"/>
                  </a:lnTo>
                  <a:lnTo>
                    <a:pt x="20022" y="0"/>
                  </a:lnTo>
                  <a:lnTo>
                    <a:pt x="21600" y="10800"/>
                  </a:lnTo>
                  <a:lnTo>
                    <a:pt x="20022" y="21600"/>
                  </a:lnTo>
                  <a:lnTo>
                    <a:pt x="20022" y="17975"/>
                  </a:lnTo>
                  <a:lnTo>
                    <a:pt x="0" y="17975"/>
                  </a:lnTo>
                  <a:lnTo>
                    <a:pt x="0" y="347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11121"/>
          <p:cNvGrpSpPr/>
          <p:nvPr userDrawn="1"/>
        </p:nvGrpSpPr>
        <p:grpSpPr>
          <a:xfrm rot="20943811">
            <a:off x="-4870226" y="2443034"/>
            <a:ext cx="5685116" cy="1097788"/>
            <a:chOff x="0" y="0"/>
            <a:chExt cx="4324350" cy="835024"/>
          </a:xfrm>
          <a:solidFill>
            <a:schemeClr val="accent2"/>
          </a:solidFill>
        </p:grpSpPr>
        <p:sp>
          <p:nvSpPr>
            <p:cNvPr id="37" name="Shape 11119"/>
            <p:cNvSpPr/>
            <p:nvPr/>
          </p:nvSpPr>
          <p:spPr>
            <a:xfrm>
              <a:off x="0" y="-1"/>
              <a:ext cx="747714" cy="75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2924"/>
                  </a:lnTo>
                  <a:lnTo>
                    <a:pt x="0" y="0"/>
                  </a:lnTo>
                  <a:lnTo>
                    <a:pt x="0" y="16720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Shape 11120"/>
            <p:cNvSpPr/>
            <p:nvPr/>
          </p:nvSpPr>
          <p:spPr>
            <a:xfrm>
              <a:off x="741363" y="376237"/>
              <a:ext cx="3582988" cy="45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62"/>
                  </a:moveTo>
                  <a:lnTo>
                    <a:pt x="20356" y="3662"/>
                  </a:lnTo>
                  <a:lnTo>
                    <a:pt x="20356" y="0"/>
                  </a:lnTo>
                  <a:lnTo>
                    <a:pt x="21600" y="10912"/>
                  </a:lnTo>
                  <a:lnTo>
                    <a:pt x="20356" y="21600"/>
                  </a:lnTo>
                  <a:lnTo>
                    <a:pt x="20356" y="18012"/>
                  </a:lnTo>
                  <a:lnTo>
                    <a:pt x="0" y="18012"/>
                  </a:lnTo>
                  <a:lnTo>
                    <a:pt x="0" y="366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11124"/>
          <p:cNvGrpSpPr/>
          <p:nvPr userDrawn="1"/>
        </p:nvGrpSpPr>
        <p:grpSpPr>
          <a:xfrm rot="20943811">
            <a:off x="-5579551" y="3586033"/>
            <a:ext cx="6441426" cy="780557"/>
            <a:chOff x="0" y="0"/>
            <a:chExt cx="5207000" cy="593725"/>
          </a:xfrm>
          <a:solidFill>
            <a:schemeClr val="accent3"/>
          </a:solidFill>
        </p:grpSpPr>
        <p:sp>
          <p:nvSpPr>
            <p:cNvPr id="40" name="Shape 11122"/>
            <p:cNvSpPr/>
            <p:nvPr/>
          </p:nvSpPr>
          <p:spPr>
            <a:xfrm>
              <a:off x="0" y="0"/>
              <a:ext cx="747714" cy="59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4678"/>
                  </a:moveTo>
                  <a:lnTo>
                    <a:pt x="21600" y="15940"/>
                  </a:lnTo>
                  <a:lnTo>
                    <a:pt x="0" y="21600"/>
                  </a:lnTo>
                  <a:lnTo>
                    <a:pt x="138" y="0"/>
                  </a:lnTo>
                  <a:lnTo>
                    <a:pt x="21417" y="46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Shape 11123"/>
            <p:cNvSpPr/>
            <p:nvPr/>
          </p:nvSpPr>
          <p:spPr>
            <a:xfrm>
              <a:off x="741363" y="50800"/>
              <a:ext cx="4465639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lnTo>
                    <a:pt x="20579" y="3927"/>
                  </a:lnTo>
                  <a:lnTo>
                    <a:pt x="20579" y="0"/>
                  </a:lnTo>
                  <a:lnTo>
                    <a:pt x="21600" y="10800"/>
                  </a:lnTo>
                  <a:lnTo>
                    <a:pt x="20579" y="21600"/>
                  </a:lnTo>
                  <a:lnTo>
                    <a:pt x="20579" y="18428"/>
                  </a:lnTo>
                  <a:lnTo>
                    <a:pt x="0" y="18428"/>
                  </a:lnTo>
                  <a:lnTo>
                    <a:pt x="0" y="3927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oup 11127"/>
          <p:cNvGrpSpPr/>
          <p:nvPr userDrawn="1"/>
        </p:nvGrpSpPr>
        <p:grpSpPr>
          <a:xfrm rot="20943811">
            <a:off x="-3746657" y="5160598"/>
            <a:ext cx="4689593" cy="1506849"/>
            <a:chOff x="0" y="0"/>
            <a:chExt cx="3567112" cy="1146175"/>
          </a:xfrm>
          <a:solidFill>
            <a:schemeClr val="accent5"/>
          </a:solidFill>
        </p:grpSpPr>
        <p:sp>
          <p:nvSpPr>
            <p:cNvPr id="43" name="Shape 11125"/>
            <p:cNvSpPr/>
            <p:nvPr/>
          </p:nvSpPr>
          <p:spPr>
            <a:xfrm>
              <a:off x="0" y="73025"/>
              <a:ext cx="747714" cy="107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0"/>
                  </a:moveTo>
                  <a:lnTo>
                    <a:pt x="21600" y="6135"/>
                  </a:lnTo>
                  <a:lnTo>
                    <a:pt x="138" y="21600"/>
                  </a:lnTo>
                  <a:lnTo>
                    <a:pt x="0" y="9458"/>
                  </a:lnTo>
                  <a:lnTo>
                    <a:pt x="214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Shape 11126"/>
            <p:cNvSpPr/>
            <p:nvPr/>
          </p:nvSpPr>
          <p:spPr>
            <a:xfrm>
              <a:off x="741362" y="-1"/>
              <a:ext cx="2825751" cy="46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50"/>
                  </a:moveTo>
                  <a:lnTo>
                    <a:pt x="20022" y="3650"/>
                  </a:lnTo>
                  <a:lnTo>
                    <a:pt x="20022" y="0"/>
                  </a:lnTo>
                  <a:lnTo>
                    <a:pt x="21600" y="10949"/>
                  </a:lnTo>
                  <a:lnTo>
                    <a:pt x="20022" y="21600"/>
                  </a:lnTo>
                  <a:lnTo>
                    <a:pt x="20022" y="17727"/>
                  </a:lnTo>
                  <a:lnTo>
                    <a:pt x="0" y="17727"/>
                  </a:lnTo>
                  <a:lnTo>
                    <a:pt x="0" y="365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" name="Group 11130"/>
          <p:cNvGrpSpPr/>
          <p:nvPr userDrawn="1"/>
        </p:nvGrpSpPr>
        <p:grpSpPr>
          <a:xfrm rot="20943811">
            <a:off x="-4764372" y="4421626"/>
            <a:ext cx="5685116" cy="1097788"/>
            <a:chOff x="0" y="0"/>
            <a:chExt cx="4324350" cy="835024"/>
          </a:xfrm>
          <a:solidFill>
            <a:schemeClr val="accent4"/>
          </a:solidFill>
        </p:grpSpPr>
        <p:sp>
          <p:nvSpPr>
            <p:cNvPr id="47" name="Shape 11128"/>
            <p:cNvSpPr/>
            <p:nvPr/>
          </p:nvSpPr>
          <p:spPr>
            <a:xfrm>
              <a:off x="0" y="76200"/>
              <a:ext cx="747714" cy="75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0"/>
                  </a:moveTo>
                  <a:lnTo>
                    <a:pt x="21600" y="8812"/>
                  </a:lnTo>
                  <a:lnTo>
                    <a:pt x="0" y="21600"/>
                  </a:lnTo>
                  <a:lnTo>
                    <a:pt x="0" y="4880"/>
                  </a:lnTo>
                  <a:lnTo>
                    <a:pt x="2141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Shape 11129"/>
            <p:cNvSpPr/>
            <p:nvPr/>
          </p:nvSpPr>
          <p:spPr>
            <a:xfrm>
              <a:off x="741363" y="0"/>
              <a:ext cx="3582988" cy="45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88"/>
                  </a:moveTo>
                  <a:lnTo>
                    <a:pt x="20356" y="3588"/>
                  </a:lnTo>
                  <a:lnTo>
                    <a:pt x="20356" y="0"/>
                  </a:lnTo>
                  <a:lnTo>
                    <a:pt x="21600" y="10912"/>
                  </a:lnTo>
                  <a:lnTo>
                    <a:pt x="20356" y="21600"/>
                  </a:lnTo>
                  <a:lnTo>
                    <a:pt x="20356" y="17938"/>
                  </a:lnTo>
                  <a:lnTo>
                    <a:pt x="0" y="17938"/>
                  </a:lnTo>
                  <a:lnTo>
                    <a:pt x="0" y="358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02078" y="1778223"/>
            <a:ext cx="6708744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02078" y="2143133"/>
            <a:ext cx="6708744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02080" y="2561749"/>
            <a:ext cx="566498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02080" y="2926659"/>
            <a:ext cx="6148153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20890" y="3333399"/>
            <a:ext cx="4956090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02080" y="3698309"/>
            <a:ext cx="4956090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</a:t>
            </a:r>
            <a:r>
              <a:rPr lang="en-US" dirty="0" err="1" smtClean="0"/>
              <a:t>nec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902078" y="4084010"/>
            <a:ext cx="566498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902078" y="4448920"/>
            <a:ext cx="5664982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02080" y="4854484"/>
            <a:ext cx="670874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02080" y="5219394"/>
            <a:ext cx="6708742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8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Arrow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33" name="Group 11118"/>
          <p:cNvGrpSpPr/>
          <p:nvPr userDrawn="1"/>
        </p:nvGrpSpPr>
        <p:grpSpPr>
          <a:xfrm rot="20943811">
            <a:off x="-4070970" y="842081"/>
            <a:ext cx="4689593" cy="1519371"/>
            <a:chOff x="0" y="0"/>
            <a:chExt cx="3567112" cy="1155700"/>
          </a:xfrm>
          <a:solidFill>
            <a:schemeClr val="accent1"/>
          </a:solidFill>
        </p:grpSpPr>
        <p:sp>
          <p:nvSpPr>
            <p:cNvPr id="34" name="Shape 11116"/>
            <p:cNvSpPr/>
            <p:nvPr/>
          </p:nvSpPr>
          <p:spPr>
            <a:xfrm>
              <a:off x="0" y="-1"/>
              <a:ext cx="747714" cy="107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5406"/>
                  </a:lnTo>
                  <a:lnTo>
                    <a:pt x="138" y="0"/>
                  </a:lnTo>
                  <a:lnTo>
                    <a:pt x="0" y="12198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Shape 11117"/>
            <p:cNvSpPr/>
            <p:nvPr/>
          </p:nvSpPr>
          <p:spPr>
            <a:xfrm>
              <a:off x="741362" y="701675"/>
              <a:ext cx="2825751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74"/>
                  </a:moveTo>
                  <a:lnTo>
                    <a:pt x="20022" y="3474"/>
                  </a:lnTo>
                  <a:lnTo>
                    <a:pt x="20022" y="0"/>
                  </a:lnTo>
                  <a:lnTo>
                    <a:pt x="21600" y="10800"/>
                  </a:lnTo>
                  <a:lnTo>
                    <a:pt x="20022" y="21600"/>
                  </a:lnTo>
                  <a:lnTo>
                    <a:pt x="20022" y="17975"/>
                  </a:lnTo>
                  <a:lnTo>
                    <a:pt x="0" y="17975"/>
                  </a:lnTo>
                  <a:lnTo>
                    <a:pt x="0" y="347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11121"/>
          <p:cNvGrpSpPr/>
          <p:nvPr userDrawn="1"/>
        </p:nvGrpSpPr>
        <p:grpSpPr>
          <a:xfrm rot="20943811">
            <a:off x="-5004147" y="2055683"/>
            <a:ext cx="5685116" cy="1097788"/>
            <a:chOff x="0" y="0"/>
            <a:chExt cx="4324350" cy="835024"/>
          </a:xfrm>
          <a:solidFill>
            <a:schemeClr val="accent2"/>
          </a:solidFill>
        </p:grpSpPr>
        <p:sp>
          <p:nvSpPr>
            <p:cNvPr id="37" name="Shape 11119"/>
            <p:cNvSpPr/>
            <p:nvPr/>
          </p:nvSpPr>
          <p:spPr>
            <a:xfrm>
              <a:off x="0" y="-1"/>
              <a:ext cx="747714" cy="75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2924"/>
                  </a:lnTo>
                  <a:lnTo>
                    <a:pt x="0" y="0"/>
                  </a:lnTo>
                  <a:lnTo>
                    <a:pt x="0" y="16720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Shape 11120"/>
            <p:cNvSpPr/>
            <p:nvPr/>
          </p:nvSpPr>
          <p:spPr>
            <a:xfrm>
              <a:off x="741363" y="376237"/>
              <a:ext cx="3582988" cy="45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62"/>
                  </a:moveTo>
                  <a:lnTo>
                    <a:pt x="20356" y="3662"/>
                  </a:lnTo>
                  <a:lnTo>
                    <a:pt x="20356" y="0"/>
                  </a:lnTo>
                  <a:lnTo>
                    <a:pt x="21600" y="10912"/>
                  </a:lnTo>
                  <a:lnTo>
                    <a:pt x="20356" y="21600"/>
                  </a:lnTo>
                  <a:lnTo>
                    <a:pt x="20356" y="18012"/>
                  </a:lnTo>
                  <a:lnTo>
                    <a:pt x="0" y="18012"/>
                  </a:lnTo>
                  <a:lnTo>
                    <a:pt x="0" y="366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11124"/>
          <p:cNvGrpSpPr/>
          <p:nvPr userDrawn="1"/>
        </p:nvGrpSpPr>
        <p:grpSpPr>
          <a:xfrm rot="20943811">
            <a:off x="-5643759" y="3368010"/>
            <a:ext cx="6441426" cy="780557"/>
            <a:chOff x="0" y="0"/>
            <a:chExt cx="5207000" cy="593725"/>
          </a:xfrm>
          <a:solidFill>
            <a:schemeClr val="accent3"/>
          </a:solidFill>
        </p:grpSpPr>
        <p:sp>
          <p:nvSpPr>
            <p:cNvPr id="40" name="Shape 11122"/>
            <p:cNvSpPr/>
            <p:nvPr/>
          </p:nvSpPr>
          <p:spPr>
            <a:xfrm>
              <a:off x="0" y="0"/>
              <a:ext cx="747714" cy="59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4678"/>
                  </a:moveTo>
                  <a:lnTo>
                    <a:pt x="21600" y="15940"/>
                  </a:lnTo>
                  <a:lnTo>
                    <a:pt x="0" y="21600"/>
                  </a:lnTo>
                  <a:lnTo>
                    <a:pt x="138" y="0"/>
                  </a:lnTo>
                  <a:lnTo>
                    <a:pt x="21417" y="46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Shape 11123"/>
            <p:cNvSpPr/>
            <p:nvPr/>
          </p:nvSpPr>
          <p:spPr>
            <a:xfrm>
              <a:off x="741363" y="50800"/>
              <a:ext cx="4465639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lnTo>
                    <a:pt x="20579" y="3927"/>
                  </a:lnTo>
                  <a:lnTo>
                    <a:pt x="20579" y="0"/>
                  </a:lnTo>
                  <a:lnTo>
                    <a:pt x="21600" y="10800"/>
                  </a:lnTo>
                  <a:lnTo>
                    <a:pt x="20579" y="21600"/>
                  </a:lnTo>
                  <a:lnTo>
                    <a:pt x="20579" y="18428"/>
                  </a:lnTo>
                  <a:lnTo>
                    <a:pt x="0" y="18428"/>
                  </a:lnTo>
                  <a:lnTo>
                    <a:pt x="0" y="3927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" name="Group 11130"/>
          <p:cNvGrpSpPr/>
          <p:nvPr userDrawn="1"/>
        </p:nvGrpSpPr>
        <p:grpSpPr>
          <a:xfrm rot="20943811">
            <a:off x="-4869939" y="4249733"/>
            <a:ext cx="5685116" cy="1097788"/>
            <a:chOff x="0" y="0"/>
            <a:chExt cx="4324350" cy="835024"/>
          </a:xfrm>
          <a:solidFill>
            <a:schemeClr val="accent4"/>
          </a:solidFill>
        </p:grpSpPr>
        <p:sp>
          <p:nvSpPr>
            <p:cNvPr id="47" name="Shape 11128"/>
            <p:cNvSpPr/>
            <p:nvPr/>
          </p:nvSpPr>
          <p:spPr>
            <a:xfrm>
              <a:off x="0" y="76200"/>
              <a:ext cx="747714" cy="75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0"/>
                  </a:moveTo>
                  <a:lnTo>
                    <a:pt x="21600" y="8812"/>
                  </a:lnTo>
                  <a:lnTo>
                    <a:pt x="0" y="21600"/>
                  </a:lnTo>
                  <a:lnTo>
                    <a:pt x="0" y="4880"/>
                  </a:lnTo>
                  <a:lnTo>
                    <a:pt x="2141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Shape 11129"/>
            <p:cNvSpPr/>
            <p:nvPr/>
          </p:nvSpPr>
          <p:spPr>
            <a:xfrm>
              <a:off x="741363" y="0"/>
              <a:ext cx="3582988" cy="45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88"/>
                  </a:moveTo>
                  <a:lnTo>
                    <a:pt x="20356" y="3588"/>
                  </a:lnTo>
                  <a:lnTo>
                    <a:pt x="20356" y="0"/>
                  </a:lnTo>
                  <a:lnTo>
                    <a:pt x="21600" y="10912"/>
                  </a:lnTo>
                  <a:lnTo>
                    <a:pt x="20356" y="21600"/>
                  </a:lnTo>
                  <a:lnTo>
                    <a:pt x="20356" y="17938"/>
                  </a:lnTo>
                  <a:lnTo>
                    <a:pt x="0" y="17938"/>
                  </a:lnTo>
                  <a:lnTo>
                    <a:pt x="0" y="358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02365" y="1390871"/>
            <a:ext cx="6708744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02365" y="1755780"/>
            <a:ext cx="6708744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02364" y="2174397"/>
            <a:ext cx="566498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02364" y="2539307"/>
            <a:ext cx="6148155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21174" y="2946047"/>
            <a:ext cx="4956090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02364" y="3310957"/>
            <a:ext cx="4956090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</a:t>
            </a:r>
            <a:r>
              <a:rPr lang="en-US" dirty="0" err="1" smtClean="0"/>
              <a:t>nec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921174" y="3708753"/>
            <a:ext cx="566498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921174" y="4073663"/>
            <a:ext cx="5664982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9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rrows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Arrow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33" name="Group 11118"/>
          <p:cNvGrpSpPr/>
          <p:nvPr userDrawn="1"/>
        </p:nvGrpSpPr>
        <p:grpSpPr>
          <a:xfrm rot="20943811">
            <a:off x="-4070970" y="842081"/>
            <a:ext cx="4689593" cy="1519371"/>
            <a:chOff x="0" y="0"/>
            <a:chExt cx="3567112" cy="1155700"/>
          </a:xfrm>
          <a:solidFill>
            <a:schemeClr val="accent1"/>
          </a:solidFill>
        </p:grpSpPr>
        <p:sp>
          <p:nvSpPr>
            <p:cNvPr id="34" name="Shape 11116"/>
            <p:cNvSpPr/>
            <p:nvPr/>
          </p:nvSpPr>
          <p:spPr>
            <a:xfrm>
              <a:off x="0" y="-1"/>
              <a:ext cx="747714" cy="107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5406"/>
                  </a:lnTo>
                  <a:lnTo>
                    <a:pt x="138" y="0"/>
                  </a:lnTo>
                  <a:lnTo>
                    <a:pt x="0" y="12198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Shape 11117"/>
            <p:cNvSpPr/>
            <p:nvPr/>
          </p:nvSpPr>
          <p:spPr>
            <a:xfrm>
              <a:off x="741362" y="701675"/>
              <a:ext cx="2825751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74"/>
                  </a:moveTo>
                  <a:lnTo>
                    <a:pt x="20022" y="3474"/>
                  </a:lnTo>
                  <a:lnTo>
                    <a:pt x="20022" y="0"/>
                  </a:lnTo>
                  <a:lnTo>
                    <a:pt x="21600" y="10800"/>
                  </a:lnTo>
                  <a:lnTo>
                    <a:pt x="20022" y="21600"/>
                  </a:lnTo>
                  <a:lnTo>
                    <a:pt x="20022" y="17975"/>
                  </a:lnTo>
                  <a:lnTo>
                    <a:pt x="0" y="17975"/>
                  </a:lnTo>
                  <a:lnTo>
                    <a:pt x="0" y="347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02365" y="1390871"/>
            <a:ext cx="6708744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02365" y="1755780"/>
            <a:ext cx="6708744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9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Basic Pie SmartArt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0333" y="5023296"/>
            <a:ext cx="10644598" cy="104475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158" y="2831544"/>
            <a:ext cx="2463946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158" y="3055208"/>
            <a:ext cx="2463946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542113" y="1971661"/>
            <a:ext cx="929692" cy="84409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9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66" y="2831544"/>
            <a:ext cx="2463946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000866" y="3055208"/>
            <a:ext cx="2463946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774820" y="1971661"/>
            <a:ext cx="929692" cy="84409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9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90815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with three tex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SmartArt </a:t>
            </a:r>
            <a:r>
              <a:rPr lang="es-ES_tradnl" dirty="0" err="1" smtClean="0"/>
              <a:t>Slides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75" y="4380662"/>
            <a:ext cx="3279512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60375" y="4604326"/>
            <a:ext cx="3279512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239996" y="4380662"/>
            <a:ext cx="3279512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239996" y="4604326"/>
            <a:ext cx="3279512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00423" y="4380662"/>
            <a:ext cx="3279512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00423" y="4604326"/>
            <a:ext cx="3279512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with four tex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SmartArt </a:t>
            </a:r>
            <a:r>
              <a:rPr lang="es-ES_tradnl" dirty="0" err="1" smtClean="0"/>
              <a:t>Slides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158" y="4419150"/>
            <a:ext cx="2463946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158" y="4642814"/>
            <a:ext cx="2463946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512927" y="4419150"/>
            <a:ext cx="2463946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512927" y="4642814"/>
            <a:ext cx="2463946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93449" y="4419150"/>
            <a:ext cx="2463946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293449" y="4642814"/>
            <a:ext cx="2463946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9015988" y="4419150"/>
            <a:ext cx="2463946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9015988" y="4642814"/>
            <a:ext cx="2463946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5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Picture 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Circular Picture </a:t>
            </a:r>
            <a:r>
              <a:rPr lang="es-ES_tradnl" dirty="0" err="1" smtClean="0"/>
              <a:t>Callout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8" y="4876991"/>
            <a:ext cx="10746775" cy="104475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5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01" y="1300193"/>
            <a:ext cx="6394644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rgbClr val="7F7A7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Break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908301" y="1787483"/>
            <a:ext cx="639464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08301" y="2058270"/>
            <a:ext cx="6394644" cy="630759"/>
          </a:xfrm>
          <a:prstGeom prst="rect">
            <a:avLst/>
          </a:prstGeom>
        </p:spPr>
        <p:txBody>
          <a:bodyPr vert="horz" lIns="0" tIns="51186" rIns="0" bIns="51186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rgbClr val="7F7A7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06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ck header longer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0155" y="1943101"/>
            <a:ext cx="11159605" cy="42473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0677" y="844364"/>
            <a:ext cx="11203239" cy="494288"/>
          </a:xfrm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rgbClr val="7A68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Deck headline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20679" y="62866"/>
            <a:ext cx="11179866" cy="1505013"/>
          </a:xfrm>
        </p:spPr>
        <p:txBody>
          <a:bodyPr anchor="t"/>
          <a:lstStyle>
            <a:lvl1pPr>
              <a:lnSpc>
                <a:spcPts val="5200"/>
              </a:lnSpc>
              <a:defRPr sz="3200" baseline="0"/>
            </a:lvl1pPr>
          </a:lstStyle>
          <a:p>
            <a:r>
              <a:rPr lang="en-US" dirty="0" smtClean="0"/>
              <a:t>Use this version for longer headlines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753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>
        <p15:guide id="4294967295" orient="horz" pos="122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903975" y="1264957"/>
            <a:ext cx="6394644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rgbClr val="7F7A7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Break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903975" y="1752246"/>
            <a:ext cx="639464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03975" y="2023034"/>
            <a:ext cx="6394644" cy="1108422"/>
          </a:xfrm>
          <a:prstGeom prst="rect">
            <a:avLst/>
          </a:prstGeom>
        </p:spPr>
        <p:txBody>
          <a:bodyPr vert="horz" lIns="0" tIns="51186" rIns="0" bIns="51186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rgbClr val="7F7A7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8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62422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54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04784" y="2411316"/>
            <a:ext cx="7198125" cy="25875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04784" y="2760577"/>
            <a:ext cx="7198125" cy="207683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643564" y="1563868"/>
            <a:ext cx="902288" cy="654546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4178637" y="3072158"/>
            <a:ext cx="3839000" cy="43636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04792" y="3187446"/>
            <a:ext cx="7199025" cy="1553895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798225" y="1659467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71073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" y="4586111"/>
            <a:ext cx="12188825" cy="172155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ln>
                <a:solidFill>
                  <a:srgbClr val="FFFF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74026" y="4981316"/>
            <a:ext cx="8654202" cy="10469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7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-2"/>
            <a:ext cx="12188825" cy="462812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74026" y="5106402"/>
            <a:ext cx="8654202" cy="10469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4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s for suc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rgbClr val="19161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768157" y="1296494"/>
            <a:ext cx="3291263" cy="477410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>
            <a:off x="4446666" y="1294536"/>
            <a:ext cx="3338709" cy="477606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768157" y="1294536"/>
            <a:ext cx="3338709" cy="477606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771894" y="1476413"/>
            <a:ext cx="2087903" cy="43825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rgbClr val="19161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496257" y="1484881"/>
            <a:ext cx="2052453" cy="43740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rgbClr val="19161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8137171" y="1294536"/>
            <a:ext cx="3338709" cy="477606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9175477" y="1481667"/>
            <a:ext cx="2080257" cy="43772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rgbClr val="19161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31" name="Rounded Rectangle 30"/>
          <p:cNvSpPr/>
          <p:nvPr userDrawn="1"/>
        </p:nvSpPr>
        <p:spPr>
          <a:xfrm>
            <a:off x="960134" y="1260667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012272" y="1401428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1</a:t>
            </a:r>
          </a:p>
        </p:txBody>
      </p:sp>
      <p:sp>
        <p:nvSpPr>
          <p:cNvPr id="33" name="Rounded Rectangle 32"/>
          <p:cNvSpPr/>
          <p:nvPr userDrawn="1"/>
        </p:nvSpPr>
        <p:spPr>
          <a:xfrm>
            <a:off x="4683671" y="1260667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4" name="Rounded Rectangle 33"/>
          <p:cNvSpPr/>
          <p:nvPr userDrawn="1"/>
        </p:nvSpPr>
        <p:spPr>
          <a:xfrm>
            <a:off x="8351601" y="1260667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735808" y="1401428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2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8408033" y="1401428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7886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Sli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1" y="1779327"/>
            <a:ext cx="12188825" cy="2846843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 userDrawn="1"/>
        </p:nvSpPr>
        <p:spPr>
          <a:xfrm>
            <a:off x="2962266" y="2219846"/>
            <a:ext cx="1002717" cy="7312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rgbClr val="19161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Oval 26"/>
          <p:cNvSpPr/>
          <p:nvPr userDrawn="1"/>
        </p:nvSpPr>
        <p:spPr>
          <a:xfrm>
            <a:off x="5732595" y="2219846"/>
            <a:ext cx="982640" cy="73120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8482852" y="2219846"/>
            <a:ext cx="1004682" cy="73120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992606" y="2296822"/>
            <a:ext cx="972376" cy="551267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462081" y="2960324"/>
            <a:ext cx="2040510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462081" y="3325232"/>
            <a:ext cx="2040510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742857" y="2296822"/>
            <a:ext cx="972376" cy="551267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231574" y="2960324"/>
            <a:ext cx="2040510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31574" y="3325232"/>
            <a:ext cx="2040510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8515157" y="2296822"/>
            <a:ext cx="972376" cy="551267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965390" y="2960324"/>
            <a:ext cx="2040510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965390" y="3325232"/>
            <a:ext cx="2040510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74026" y="5106402"/>
            <a:ext cx="8654202" cy="10469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0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90659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Iconic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139387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438" y="2043566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1575" y="21504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4688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4688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616390" y="2043566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68528" y="21504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1641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1641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779438" y="3533699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1575" y="36405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4688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4688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6616390" y="3533699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8528" y="36405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1641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1641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768152" y="5012543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0288" y="511943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23403" y="496711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623403" y="533202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5" name="Rounded Rectangle 44"/>
          <p:cNvSpPr/>
          <p:nvPr userDrawn="1"/>
        </p:nvSpPr>
        <p:spPr>
          <a:xfrm>
            <a:off x="6616390" y="5012543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668528" y="511943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71641" y="496711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471641" y="533202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6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90659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Iconic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139387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5500369" y="2043566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355620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355620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5500369" y="3533699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355620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355620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5489084" y="5012543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6344335" y="496711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344335" y="533202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01" y="1300193"/>
            <a:ext cx="6394644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rgbClr val="7F7A7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Break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908301" y="1787483"/>
            <a:ext cx="639464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08301" y="2058270"/>
            <a:ext cx="6394644" cy="630759"/>
          </a:xfrm>
          <a:prstGeom prst="rect">
            <a:avLst/>
          </a:prstGeom>
        </p:spPr>
        <p:txBody>
          <a:bodyPr vert="horz" lIns="0" tIns="51186" rIns="0" bIns="51186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rgbClr val="7F7A7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25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90659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1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139387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1575" y="2014987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4688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4688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68528" y="2014987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1641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1641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1575" y="3505120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4688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4688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8528" y="3505120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1641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1641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0288" y="4983964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05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23403" y="496711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623403" y="533202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668528" y="4983964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06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71641" y="496711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471641" y="533202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0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90659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2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139387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438" y="2119766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1575" y="22266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4688" y="202988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4688" y="239479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616390" y="2119766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68528" y="22266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1641" y="202988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1641" y="239479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779438" y="3609899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1575" y="37167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4688" y="3520016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4688" y="388492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6616390" y="3609899"/>
            <a:ext cx="719814" cy="72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8528" y="37167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1641" y="3520016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1641" y="388492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768152" y="5088743"/>
            <a:ext cx="719814" cy="720000"/>
          </a:xfrm>
          <a:prstGeom prst="roundRect">
            <a:avLst>
              <a:gd name="adj" fmla="val 0"/>
            </a:avLst>
          </a:prstGeom>
          <a:solidFill>
            <a:srgbClr val="E9AC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0288" y="519563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05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23403" y="499886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623403" y="536377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5" name="Rounded Rectangle 44"/>
          <p:cNvSpPr/>
          <p:nvPr userDrawn="1"/>
        </p:nvSpPr>
        <p:spPr>
          <a:xfrm>
            <a:off x="6616390" y="5088743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668528" y="519563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06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71641" y="499886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471641" y="536377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5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90659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2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139387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438" y="2119766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1575" y="22266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4688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4688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616390" y="2119766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68528" y="22266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1641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1641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779438" y="3609899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1575" y="37167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4688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4688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6616390" y="3609899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8528" y="37167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1641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1641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768152" y="5088743"/>
            <a:ext cx="719814" cy="720000"/>
          </a:xfrm>
          <a:prstGeom prst="roundRect">
            <a:avLst>
              <a:gd name="adj" fmla="val 0"/>
            </a:avLst>
          </a:prstGeom>
          <a:solidFill>
            <a:srgbClr val="E9AC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0288" y="519563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05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23403" y="4967111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623403" y="5332020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0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ed list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90659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2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139387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79438" y="2119766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1575" y="22266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4688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4688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616390" y="2119766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68528" y="22266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1641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1641" y="2363042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779438" y="3609899"/>
            <a:ext cx="719814" cy="720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1575" y="37167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4688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4688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6616390" y="3609899"/>
            <a:ext cx="719814" cy="72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3F3831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68528" y="3716792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1641" y="3488265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1641" y="3853176"/>
            <a:ext cx="4008288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0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4" y="1501419"/>
            <a:ext cx="3294791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47021" y="1501419"/>
            <a:ext cx="3294791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85146" y="1501419"/>
            <a:ext cx="3294791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48" y="4593681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4" y="4833138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447016" y="4593681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marR="0" indent="0" algn="ctr" defTabSz="436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36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47021" y="4833138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185140" y="4593681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185146" y="4833138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68154" y="5250822"/>
            <a:ext cx="3294791" cy="596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447021" y="5250822"/>
            <a:ext cx="3294791" cy="596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8185146" y="5250822"/>
            <a:ext cx="3294791" cy="596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443522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2054765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666007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380695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5991938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6603182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8901911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9513155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10124398" y="584769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687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Four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4" y="1501419"/>
            <a:ext cx="2651492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9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3454205" y="1501419"/>
            <a:ext cx="2651492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6134727" y="1501419"/>
            <a:ext cx="2651492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1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8828437" y="1501419"/>
            <a:ext cx="2651492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49" y="4593681"/>
            <a:ext cx="2651493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4" y="4833138"/>
            <a:ext cx="2651492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68154" y="5250824"/>
            <a:ext cx="2651492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45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454202" y="4593681"/>
            <a:ext cx="2651493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3454205" y="4833138"/>
            <a:ext cx="2651492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3454205" y="5250824"/>
            <a:ext cx="2651492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48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6134725" y="4593681"/>
            <a:ext cx="2651493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34727" y="4833138"/>
            <a:ext cx="2651492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6134727" y="5250824"/>
            <a:ext cx="2651492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8828434" y="4593681"/>
            <a:ext cx="2651493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828437" y="4833138"/>
            <a:ext cx="2651492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8828437" y="5250824"/>
            <a:ext cx="2651492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206508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817751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428995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3881274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4492517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9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5103760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0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584369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7195613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7806856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3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9289363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4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9900608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10511850" y="5904146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78597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Five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3" y="1501419"/>
            <a:ext cx="2055150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6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2912483" y="1501419"/>
            <a:ext cx="2055150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5068099" y="1501419"/>
            <a:ext cx="2055150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8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7246287" y="1501419"/>
            <a:ext cx="2055150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9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9422983" y="1501419"/>
            <a:ext cx="2055150" cy="296898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4" y="4593681"/>
            <a:ext cx="205515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3" y="4833138"/>
            <a:ext cx="2055150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68153" y="5250824"/>
            <a:ext cx="2055150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912484" y="4593681"/>
            <a:ext cx="205515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912483" y="4833138"/>
            <a:ext cx="2055150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912483" y="5250824"/>
            <a:ext cx="2055150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068099" y="4593681"/>
            <a:ext cx="205515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7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5068099" y="4833138"/>
            <a:ext cx="2055150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5068099" y="5250824"/>
            <a:ext cx="2055150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246288" y="4593681"/>
            <a:ext cx="205515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7246287" y="4833138"/>
            <a:ext cx="2055150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246287" y="5250824"/>
            <a:ext cx="2055150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9422984" y="4593681"/>
            <a:ext cx="205515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9422983" y="4833138"/>
            <a:ext cx="2055150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8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22983" y="5250824"/>
            <a:ext cx="2055150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8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913064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6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524308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135551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3057394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3668637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0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4279882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213010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2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5824253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3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6435496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4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7391198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5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8002443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8613685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7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9567894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8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0179137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10790381" y="5904146"/>
            <a:ext cx="507173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84212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90659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Six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139387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61994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961994" y="2363040"/>
            <a:ext cx="4008288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961992" y="2844850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573236" y="2844850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3184479" y="2844850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1641" y="1998132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1641" y="2363040"/>
            <a:ext cx="4008288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7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7471640" y="2844850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8082883" y="2844850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694127" y="2844850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961994" y="3375378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961994" y="3740284"/>
            <a:ext cx="4008288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22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1961992" y="422204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2573236" y="422204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184479" y="422204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471641" y="3375378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471641" y="3740284"/>
            <a:ext cx="4008288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vitae.</a:t>
            </a:r>
            <a:endParaRPr lang="en-US" dirty="0"/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471640" y="422204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8082883" y="422204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9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8694127" y="422204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961994" y="4786490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961994" y="5151396"/>
            <a:ext cx="4008288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961992" y="563320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2573236" y="563320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3184479" y="563320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471641" y="4786490"/>
            <a:ext cx="4008288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marR="0" indent="0" algn="l" defTabSz="436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36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  <a:p>
            <a:pPr lvl="0"/>
            <a:endParaRPr lang="es-ES_tradnl" dirty="0" smtClean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471641" y="5151396"/>
            <a:ext cx="4008288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471640" y="563320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8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8082883" y="563320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9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8694127" y="5633206"/>
            <a:ext cx="611245" cy="33861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5" y="1998130"/>
            <a:ext cx="1037599" cy="118533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41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6286982" y="1998130"/>
            <a:ext cx="1037599" cy="118533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42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768155" y="3375372"/>
            <a:ext cx="1037599" cy="118533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4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6286982" y="3375372"/>
            <a:ext cx="1037599" cy="118533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44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768155" y="4786486"/>
            <a:ext cx="1037599" cy="118533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45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6286982" y="4786486"/>
            <a:ext cx="1037599" cy="118533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7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768153" y="1195918"/>
            <a:ext cx="10711778" cy="4967816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36201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2pPr>
            <a:lvl3pPr marL="872402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3pPr>
            <a:lvl4pPr marL="1308602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4pPr>
            <a:lvl5pPr marL="1744803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7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768153" y="1195918"/>
            <a:ext cx="10711778" cy="4967816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>
              <a:buNone/>
              <a:defRPr sz="10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36201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2pPr>
            <a:lvl3pPr marL="872402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3pPr>
            <a:lvl4pPr marL="1308602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4pPr>
            <a:lvl5pPr marL="1744803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0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903975" y="1264957"/>
            <a:ext cx="6394644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rgbClr val="7F7A7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Break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903975" y="1752246"/>
            <a:ext cx="639464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03975" y="2023034"/>
            <a:ext cx="6394644" cy="1108422"/>
          </a:xfrm>
          <a:prstGeom prst="rect">
            <a:avLst/>
          </a:prstGeom>
        </p:spPr>
        <p:txBody>
          <a:bodyPr vert="horz" lIns="0" tIns="51186" rIns="0" bIns="51186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rgbClr val="7F7A7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2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6348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241896"/>
            <a:ext cx="10711778" cy="5214390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just">
              <a:lnSpc>
                <a:spcPct val="13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1245399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columns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241896"/>
            <a:ext cx="10711778" cy="5214390"/>
          </a:xfrm>
          <a:prstGeom prst="rect">
            <a:avLst/>
          </a:prstGeom>
        </p:spPr>
        <p:txBody>
          <a:bodyPr vert="horz" lIns="102371" tIns="51186" rIns="102371" bIns="51186" numCol="2" spcCol="302328"/>
          <a:lstStyle>
            <a:lvl1pPr marL="0" indent="0" algn="just">
              <a:lnSpc>
                <a:spcPct val="13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26537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columns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241896"/>
            <a:ext cx="10711778" cy="5214390"/>
          </a:xfrm>
          <a:prstGeom prst="rect">
            <a:avLst/>
          </a:prstGeom>
        </p:spPr>
        <p:txBody>
          <a:bodyPr vert="horz" lIns="102371" tIns="51186" rIns="102371" bIns="51186" numCol="3" spcCol="302328"/>
          <a:lstStyle>
            <a:lvl1pPr marL="0" indent="0" algn="just">
              <a:lnSpc>
                <a:spcPct val="13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88283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22894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456258"/>
            <a:ext cx="10711778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7" y="2506846"/>
            <a:ext cx="10711778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7" y="5541892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7" y="5849080"/>
            <a:ext cx="10711778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hendreritn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9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imag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0" y="2529427"/>
            <a:ext cx="5258548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65825" y="2529427"/>
            <a:ext cx="5214106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456258"/>
            <a:ext cx="10711778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48" y="5541892"/>
            <a:ext cx="5258550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0" y="5837794"/>
            <a:ext cx="5258548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65826" y="5541892"/>
            <a:ext cx="5214107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65825" y="5837794"/>
            <a:ext cx="5214106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8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h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456258"/>
            <a:ext cx="10711778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4" y="2529427"/>
            <a:ext cx="3294791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48" y="5541892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4" y="5837794"/>
            <a:ext cx="3294791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47021" y="2529427"/>
            <a:ext cx="3294791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447016" y="5541892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47021" y="5837794"/>
            <a:ext cx="3294791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85146" y="2529427"/>
            <a:ext cx="3294791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185140" y="5541892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185146" y="5837794"/>
            <a:ext cx="3294791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4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four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456258"/>
            <a:ext cx="10711778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0" y="2529427"/>
            <a:ext cx="2437060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48" y="5541892"/>
            <a:ext cx="243706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0" y="5837794"/>
            <a:ext cx="24370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477495" y="2529427"/>
            <a:ext cx="2437060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477492" y="5541892"/>
            <a:ext cx="243706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477495" y="5837794"/>
            <a:ext cx="24370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326594" y="2529427"/>
            <a:ext cx="2437060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326592" y="5541892"/>
            <a:ext cx="243706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326594" y="5837794"/>
            <a:ext cx="24370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9042869" y="2529427"/>
            <a:ext cx="2437060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042867" y="5541892"/>
            <a:ext cx="2437061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042869" y="5837794"/>
            <a:ext cx="24370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5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v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five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1456258"/>
            <a:ext cx="10711778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2" y="2529427"/>
            <a:ext cx="1963049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50" y="5541892"/>
            <a:ext cx="1963050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2" y="5837794"/>
            <a:ext cx="19630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946342" y="2529427"/>
            <a:ext cx="1963049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946340" y="5541892"/>
            <a:ext cx="1963050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946342" y="5837794"/>
            <a:ext cx="19630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112889" y="2529427"/>
            <a:ext cx="1963049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112889" y="5541892"/>
            <a:ext cx="1963050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12889" y="5837794"/>
            <a:ext cx="19630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336222" y="2529427"/>
            <a:ext cx="1963049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336222" y="5541892"/>
            <a:ext cx="1963050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336222" y="5837794"/>
            <a:ext cx="19630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9516879" y="2529427"/>
            <a:ext cx="1963049" cy="2866671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9516879" y="5541892"/>
            <a:ext cx="1963050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9516879" y="5837794"/>
            <a:ext cx="19630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6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01033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six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154" y="1501422"/>
            <a:ext cx="3294791" cy="1422404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148" y="3069621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154" y="3365523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47021" y="1501422"/>
            <a:ext cx="3294791" cy="1422404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447016" y="3069621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47021" y="3365523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85146" y="1501422"/>
            <a:ext cx="3294791" cy="1422404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185140" y="3069621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185146" y="3365523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68154" y="4030134"/>
            <a:ext cx="3294791" cy="1422404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68148" y="5598333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68154" y="5894237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47021" y="4030134"/>
            <a:ext cx="3294791" cy="1422404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447016" y="5598333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7021" y="5894237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endParaRPr 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8185146" y="4030134"/>
            <a:ext cx="3294791" cy="1422404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buNone/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185140" y="5598333"/>
            <a:ext cx="3294794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185146" y="5894237"/>
            <a:ext cx="3294791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0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16645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0333" y="5369688"/>
            <a:ext cx="10644598" cy="104475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7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Triple Chart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7" y="4885258"/>
            <a:ext cx="3372044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2108199" y="4083866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160336" y="41907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5"/>
          </p:nvPr>
        </p:nvSpPr>
        <p:spPr>
          <a:xfrm>
            <a:off x="768157" y="1828800"/>
            <a:ext cx="3372044" cy="2146300"/>
          </a:xfrm>
          <a:prstGeom prst="rect">
            <a:avLst/>
          </a:prstGeom>
        </p:spPr>
        <p:txBody>
          <a:bodyPr vert="horz" lIns="38396" tIns="19198" rIns="38396" bIns="19198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38457" y="4885258"/>
            <a:ext cx="3372044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64" name="Rounded Rectangle 63"/>
          <p:cNvSpPr/>
          <p:nvPr userDrawn="1"/>
        </p:nvSpPr>
        <p:spPr>
          <a:xfrm>
            <a:off x="5778499" y="4083866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830636" y="41907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66" name="Chart Placeholder 2"/>
          <p:cNvSpPr>
            <a:spLocks noGrp="1"/>
          </p:cNvSpPr>
          <p:nvPr>
            <p:ph type="chart" sz="quarter" idx="28"/>
          </p:nvPr>
        </p:nvSpPr>
        <p:spPr>
          <a:xfrm>
            <a:off x="4438457" y="1828800"/>
            <a:ext cx="3372044" cy="2146300"/>
          </a:xfrm>
          <a:prstGeom prst="rect">
            <a:avLst/>
          </a:prstGeom>
        </p:spPr>
        <p:txBody>
          <a:bodyPr vert="horz" lIns="38396" tIns="19198" rIns="38396" bIns="19198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133291" y="4885258"/>
            <a:ext cx="3372044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68" name="Rounded Rectangle 67"/>
          <p:cNvSpPr/>
          <p:nvPr userDrawn="1"/>
        </p:nvSpPr>
        <p:spPr>
          <a:xfrm>
            <a:off x="9473333" y="4083866"/>
            <a:ext cx="719814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9525470" y="4190759"/>
            <a:ext cx="611245" cy="452934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0" name="Chart Placeholder 2"/>
          <p:cNvSpPr>
            <a:spLocks noGrp="1"/>
          </p:cNvSpPr>
          <p:nvPr>
            <p:ph type="chart" sz="quarter" idx="31"/>
          </p:nvPr>
        </p:nvSpPr>
        <p:spPr>
          <a:xfrm>
            <a:off x="8133291" y="1828800"/>
            <a:ext cx="3372044" cy="2146300"/>
          </a:xfrm>
          <a:prstGeom prst="rect">
            <a:avLst/>
          </a:prstGeom>
        </p:spPr>
        <p:txBody>
          <a:bodyPr vert="horz" lIns="38396" tIns="19198" rIns="38396" bIns="19198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3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rrows-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Arrow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33" name="Group 11118"/>
          <p:cNvGrpSpPr/>
          <p:nvPr userDrawn="1"/>
        </p:nvGrpSpPr>
        <p:grpSpPr>
          <a:xfrm>
            <a:off x="4763" y="1229433"/>
            <a:ext cx="4689593" cy="1519371"/>
            <a:chOff x="0" y="0"/>
            <a:chExt cx="3567112" cy="1155700"/>
          </a:xfrm>
          <a:solidFill>
            <a:schemeClr val="accent1"/>
          </a:solidFill>
        </p:grpSpPr>
        <p:sp>
          <p:nvSpPr>
            <p:cNvPr id="34" name="Shape 11116"/>
            <p:cNvSpPr/>
            <p:nvPr/>
          </p:nvSpPr>
          <p:spPr>
            <a:xfrm>
              <a:off x="0" y="-1"/>
              <a:ext cx="747714" cy="107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5406"/>
                  </a:lnTo>
                  <a:lnTo>
                    <a:pt x="138" y="0"/>
                  </a:lnTo>
                  <a:lnTo>
                    <a:pt x="0" y="12198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Shape 11117"/>
            <p:cNvSpPr/>
            <p:nvPr/>
          </p:nvSpPr>
          <p:spPr>
            <a:xfrm>
              <a:off x="741362" y="701675"/>
              <a:ext cx="2825751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74"/>
                  </a:moveTo>
                  <a:lnTo>
                    <a:pt x="20022" y="3474"/>
                  </a:lnTo>
                  <a:lnTo>
                    <a:pt x="20022" y="0"/>
                  </a:lnTo>
                  <a:lnTo>
                    <a:pt x="21600" y="10800"/>
                  </a:lnTo>
                  <a:lnTo>
                    <a:pt x="20022" y="21600"/>
                  </a:lnTo>
                  <a:lnTo>
                    <a:pt x="20022" y="17975"/>
                  </a:lnTo>
                  <a:lnTo>
                    <a:pt x="0" y="17975"/>
                  </a:lnTo>
                  <a:lnTo>
                    <a:pt x="0" y="347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11121"/>
          <p:cNvGrpSpPr/>
          <p:nvPr userDrawn="1"/>
        </p:nvGrpSpPr>
        <p:grpSpPr>
          <a:xfrm>
            <a:off x="4763" y="2443035"/>
            <a:ext cx="5685115" cy="1097788"/>
            <a:chOff x="0" y="0"/>
            <a:chExt cx="4324350" cy="835024"/>
          </a:xfrm>
          <a:solidFill>
            <a:schemeClr val="accent2"/>
          </a:solidFill>
        </p:grpSpPr>
        <p:sp>
          <p:nvSpPr>
            <p:cNvPr id="37" name="Shape 11119"/>
            <p:cNvSpPr/>
            <p:nvPr/>
          </p:nvSpPr>
          <p:spPr>
            <a:xfrm>
              <a:off x="0" y="-1"/>
              <a:ext cx="747714" cy="75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2924"/>
                  </a:lnTo>
                  <a:lnTo>
                    <a:pt x="0" y="0"/>
                  </a:lnTo>
                  <a:lnTo>
                    <a:pt x="0" y="16720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Shape 11120"/>
            <p:cNvSpPr/>
            <p:nvPr/>
          </p:nvSpPr>
          <p:spPr>
            <a:xfrm>
              <a:off x="741363" y="376237"/>
              <a:ext cx="3582988" cy="45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62"/>
                  </a:moveTo>
                  <a:lnTo>
                    <a:pt x="20356" y="3662"/>
                  </a:lnTo>
                  <a:lnTo>
                    <a:pt x="20356" y="0"/>
                  </a:lnTo>
                  <a:lnTo>
                    <a:pt x="21600" y="10912"/>
                  </a:lnTo>
                  <a:lnTo>
                    <a:pt x="20356" y="21600"/>
                  </a:lnTo>
                  <a:lnTo>
                    <a:pt x="20356" y="18012"/>
                  </a:lnTo>
                  <a:lnTo>
                    <a:pt x="0" y="18012"/>
                  </a:lnTo>
                  <a:lnTo>
                    <a:pt x="0" y="366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11124"/>
          <p:cNvGrpSpPr/>
          <p:nvPr userDrawn="1"/>
        </p:nvGrpSpPr>
        <p:grpSpPr>
          <a:xfrm>
            <a:off x="4763" y="3586033"/>
            <a:ext cx="6441425" cy="780557"/>
            <a:chOff x="0" y="0"/>
            <a:chExt cx="5207000" cy="593725"/>
          </a:xfrm>
          <a:solidFill>
            <a:schemeClr val="accent3"/>
          </a:solidFill>
        </p:grpSpPr>
        <p:sp>
          <p:nvSpPr>
            <p:cNvPr id="40" name="Shape 11122"/>
            <p:cNvSpPr/>
            <p:nvPr/>
          </p:nvSpPr>
          <p:spPr>
            <a:xfrm>
              <a:off x="0" y="0"/>
              <a:ext cx="747714" cy="59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4678"/>
                  </a:moveTo>
                  <a:lnTo>
                    <a:pt x="21600" y="15940"/>
                  </a:lnTo>
                  <a:lnTo>
                    <a:pt x="0" y="21600"/>
                  </a:lnTo>
                  <a:lnTo>
                    <a:pt x="138" y="0"/>
                  </a:lnTo>
                  <a:lnTo>
                    <a:pt x="21417" y="46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Shape 11123"/>
            <p:cNvSpPr/>
            <p:nvPr/>
          </p:nvSpPr>
          <p:spPr>
            <a:xfrm>
              <a:off x="741363" y="50800"/>
              <a:ext cx="4465639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lnTo>
                    <a:pt x="20579" y="3927"/>
                  </a:lnTo>
                  <a:lnTo>
                    <a:pt x="20579" y="0"/>
                  </a:lnTo>
                  <a:lnTo>
                    <a:pt x="21600" y="10800"/>
                  </a:lnTo>
                  <a:lnTo>
                    <a:pt x="20579" y="21600"/>
                  </a:lnTo>
                  <a:lnTo>
                    <a:pt x="20579" y="18428"/>
                  </a:lnTo>
                  <a:lnTo>
                    <a:pt x="0" y="18428"/>
                  </a:lnTo>
                  <a:lnTo>
                    <a:pt x="0" y="3927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oup 11127"/>
          <p:cNvGrpSpPr/>
          <p:nvPr userDrawn="1"/>
        </p:nvGrpSpPr>
        <p:grpSpPr>
          <a:xfrm>
            <a:off x="4763" y="5159881"/>
            <a:ext cx="4689593" cy="1506849"/>
            <a:chOff x="0" y="0"/>
            <a:chExt cx="3567112" cy="1146175"/>
          </a:xfrm>
          <a:solidFill>
            <a:schemeClr val="accent5"/>
          </a:solidFill>
        </p:grpSpPr>
        <p:sp>
          <p:nvSpPr>
            <p:cNvPr id="43" name="Shape 11125"/>
            <p:cNvSpPr/>
            <p:nvPr/>
          </p:nvSpPr>
          <p:spPr>
            <a:xfrm>
              <a:off x="0" y="73025"/>
              <a:ext cx="747714" cy="107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0"/>
                  </a:moveTo>
                  <a:lnTo>
                    <a:pt x="21600" y="6135"/>
                  </a:lnTo>
                  <a:lnTo>
                    <a:pt x="138" y="21600"/>
                  </a:lnTo>
                  <a:lnTo>
                    <a:pt x="0" y="9458"/>
                  </a:lnTo>
                  <a:lnTo>
                    <a:pt x="214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Shape 11126"/>
            <p:cNvSpPr/>
            <p:nvPr/>
          </p:nvSpPr>
          <p:spPr>
            <a:xfrm>
              <a:off x="741362" y="-1"/>
              <a:ext cx="2825751" cy="46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50"/>
                  </a:moveTo>
                  <a:lnTo>
                    <a:pt x="20022" y="3650"/>
                  </a:lnTo>
                  <a:lnTo>
                    <a:pt x="20022" y="0"/>
                  </a:lnTo>
                  <a:lnTo>
                    <a:pt x="21600" y="10949"/>
                  </a:lnTo>
                  <a:lnTo>
                    <a:pt x="20022" y="21600"/>
                  </a:lnTo>
                  <a:lnTo>
                    <a:pt x="20022" y="17727"/>
                  </a:lnTo>
                  <a:lnTo>
                    <a:pt x="0" y="17727"/>
                  </a:lnTo>
                  <a:lnTo>
                    <a:pt x="0" y="365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" name="Group 11130"/>
          <p:cNvGrpSpPr/>
          <p:nvPr userDrawn="1"/>
        </p:nvGrpSpPr>
        <p:grpSpPr>
          <a:xfrm>
            <a:off x="4763" y="4443563"/>
            <a:ext cx="5685115" cy="1097788"/>
            <a:chOff x="0" y="0"/>
            <a:chExt cx="4324350" cy="835024"/>
          </a:xfrm>
          <a:solidFill>
            <a:schemeClr val="accent4"/>
          </a:solidFill>
        </p:grpSpPr>
        <p:sp>
          <p:nvSpPr>
            <p:cNvPr id="47" name="Shape 11128"/>
            <p:cNvSpPr/>
            <p:nvPr/>
          </p:nvSpPr>
          <p:spPr>
            <a:xfrm>
              <a:off x="0" y="76200"/>
              <a:ext cx="747714" cy="75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0"/>
                  </a:moveTo>
                  <a:lnTo>
                    <a:pt x="21600" y="8812"/>
                  </a:lnTo>
                  <a:lnTo>
                    <a:pt x="0" y="21600"/>
                  </a:lnTo>
                  <a:lnTo>
                    <a:pt x="0" y="4880"/>
                  </a:lnTo>
                  <a:lnTo>
                    <a:pt x="2141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Shape 11129"/>
            <p:cNvSpPr/>
            <p:nvPr/>
          </p:nvSpPr>
          <p:spPr>
            <a:xfrm>
              <a:off x="741363" y="0"/>
              <a:ext cx="3582988" cy="45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88"/>
                  </a:moveTo>
                  <a:lnTo>
                    <a:pt x="20356" y="3588"/>
                  </a:lnTo>
                  <a:lnTo>
                    <a:pt x="20356" y="0"/>
                  </a:lnTo>
                  <a:lnTo>
                    <a:pt x="21600" y="10912"/>
                  </a:lnTo>
                  <a:lnTo>
                    <a:pt x="20356" y="21600"/>
                  </a:lnTo>
                  <a:lnTo>
                    <a:pt x="20356" y="17938"/>
                  </a:lnTo>
                  <a:lnTo>
                    <a:pt x="0" y="17938"/>
                  </a:lnTo>
                  <a:lnTo>
                    <a:pt x="0" y="358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771190" y="2116887"/>
            <a:ext cx="6708744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71190" y="2481797"/>
            <a:ext cx="6708744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814952" y="2900413"/>
            <a:ext cx="566498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814952" y="3265323"/>
            <a:ext cx="5664982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523845" y="3672063"/>
            <a:ext cx="4956090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23845" y="4036973"/>
            <a:ext cx="4956090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</a:t>
            </a:r>
            <a:r>
              <a:rPr lang="en-US" dirty="0" err="1" smtClean="0"/>
              <a:t>nec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814952" y="4422674"/>
            <a:ext cx="566498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814952" y="4787584"/>
            <a:ext cx="5664982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71192" y="5193148"/>
            <a:ext cx="670874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771192" y="5558058"/>
            <a:ext cx="6708742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1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rrows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Arrow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33" name="Group 11118"/>
          <p:cNvGrpSpPr/>
          <p:nvPr userDrawn="1"/>
        </p:nvGrpSpPr>
        <p:grpSpPr>
          <a:xfrm rot="20943811">
            <a:off x="-3937050" y="1229433"/>
            <a:ext cx="4689593" cy="1519371"/>
            <a:chOff x="0" y="0"/>
            <a:chExt cx="3567112" cy="1155700"/>
          </a:xfrm>
          <a:solidFill>
            <a:schemeClr val="accent1"/>
          </a:solidFill>
        </p:grpSpPr>
        <p:sp>
          <p:nvSpPr>
            <p:cNvPr id="34" name="Shape 11116"/>
            <p:cNvSpPr/>
            <p:nvPr/>
          </p:nvSpPr>
          <p:spPr>
            <a:xfrm>
              <a:off x="0" y="-1"/>
              <a:ext cx="747714" cy="107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5406"/>
                  </a:lnTo>
                  <a:lnTo>
                    <a:pt x="138" y="0"/>
                  </a:lnTo>
                  <a:lnTo>
                    <a:pt x="0" y="12198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Shape 11117"/>
            <p:cNvSpPr/>
            <p:nvPr/>
          </p:nvSpPr>
          <p:spPr>
            <a:xfrm>
              <a:off x="741362" y="701675"/>
              <a:ext cx="2825751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74"/>
                  </a:moveTo>
                  <a:lnTo>
                    <a:pt x="20022" y="3474"/>
                  </a:lnTo>
                  <a:lnTo>
                    <a:pt x="20022" y="0"/>
                  </a:lnTo>
                  <a:lnTo>
                    <a:pt x="21600" y="10800"/>
                  </a:lnTo>
                  <a:lnTo>
                    <a:pt x="20022" y="21600"/>
                  </a:lnTo>
                  <a:lnTo>
                    <a:pt x="20022" y="17975"/>
                  </a:lnTo>
                  <a:lnTo>
                    <a:pt x="0" y="17975"/>
                  </a:lnTo>
                  <a:lnTo>
                    <a:pt x="0" y="347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11121"/>
          <p:cNvGrpSpPr/>
          <p:nvPr userDrawn="1"/>
        </p:nvGrpSpPr>
        <p:grpSpPr>
          <a:xfrm rot="20943811">
            <a:off x="-4870226" y="2443034"/>
            <a:ext cx="5685116" cy="1097788"/>
            <a:chOff x="0" y="0"/>
            <a:chExt cx="4324350" cy="835024"/>
          </a:xfrm>
          <a:solidFill>
            <a:schemeClr val="accent2"/>
          </a:solidFill>
        </p:grpSpPr>
        <p:sp>
          <p:nvSpPr>
            <p:cNvPr id="37" name="Shape 11119"/>
            <p:cNvSpPr/>
            <p:nvPr/>
          </p:nvSpPr>
          <p:spPr>
            <a:xfrm>
              <a:off x="0" y="-1"/>
              <a:ext cx="747714" cy="75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2924"/>
                  </a:lnTo>
                  <a:lnTo>
                    <a:pt x="0" y="0"/>
                  </a:lnTo>
                  <a:lnTo>
                    <a:pt x="0" y="16720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Shape 11120"/>
            <p:cNvSpPr/>
            <p:nvPr/>
          </p:nvSpPr>
          <p:spPr>
            <a:xfrm>
              <a:off x="741363" y="376237"/>
              <a:ext cx="3582988" cy="45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62"/>
                  </a:moveTo>
                  <a:lnTo>
                    <a:pt x="20356" y="3662"/>
                  </a:lnTo>
                  <a:lnTo>
                    <a:pt x="20356" y="0"/>
                  </a:lnTo>
                  <a:lnTo>
                    <a:pt x="21600" y="10912"/>
                  </a:lnTo>
                  <a:lnTo>
                    <a:pt x="20356" y="21600"/>
                  </a:lnTo>
                  <a:lnTo>
                    <a:pt x="20356" y="18012"/>
                  </a:lnTo>
                  <a:lnTo>
                    <a:pt x="0" y="18012"/>
                  </a:lnTo>
                  <a:lnTo>
                    <a:pt x="0" y="366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11124"/>
          <p:cNvGrpSpPr/>
          <p:nvPr userDrawn="1"/>
        </p:nvGrpSpPr>
        <p:grpSpPr>
          <a:xfrm rot="20943811">
            <a:off x="-5579551" y="3586033"/>
            <a:ext cx="6441426" cy="780557"/>
            <a:chOff x="0" y="0"/>
            <a:chExt cx="5207000" cy="593725"/>
          </a:xfrm>
          <a:solidFill>
            <a:schemeClr val="accent3"/>
          </a:solidFill>
        </p:grpSpPr>
        <p:sp>
          <p:nvSpPr>
            <p:cNvPr id="40" name="Shape 11122"/>
            <p:cNvSpPr/>
            <p:nvPr/>
          </p:nvSpPr>
          <p:spPr>
            <a:xfrm>
              <a:off x="0" y="0"/>
              <a:ext cx="747714" cy="59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4678"/>
                  </a:moveTo>
                  <a:lnTo>
                    <a:pt x="21600" y="15940"/>
                  </a:lnTo>
                  <a:lnTo>
                    <a:pt x="0" y="21600"/>
                  </a:lnTo>
                  <a:lnTo>
                    <a:pt x="138" y="0"/>
                  </a:lnTo>
                  <a:lnTo>
                    <a:pt x="21417" y="46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Shape 11123"/>
            <p:cNvSpPr/>
            <p:nvPr/>
          </p:nvSpPr>
          <p:spPr>
            <a:xfrm>
              <a:off x="741363" y="50800"/>
              <a:ext cx="4465639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lnTo>
                    <a:pt x="20579" y="3927"/>
                  </a:lnTo>
                  <a:lnTo>
                    <a:pt x="20579" y="0"/>
                  </a:lnTo>
                  <a:lnTo>
                    <a:pt x="21600" y="10800"/>
                  </a:lnTo>
                  <a:lnTo>
                    <a:pt x="20579" y="21600"/>
                  </a:lnTo>
                  <a:lnTo>
                    <a:pt x="20579" y="18428"/>
                  </a:lnTo>
                  <a:lnTo>
                    <a:pt x="0" y="18428"/>
                  </a:lnTo>
                  <a:lnTo>
                    <a:pt x="0" y="3927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oup 11127"/>
          <p:cNvGrpSpPr/>
          <p:nvPr userDrawn="1"/>
        </p:nvGrpSpPr>
        <p:grpSpPr>
          <a:xfrm rot="20943811">
            <a:off x="-3746657" y="5160598"/>
            <a:ext cx="4689593" cy="1506849"/>
            <a:chOff x="0" y="0"/>
            <a:chExt cx="3567112" cy="1146175"/>
          </a:xfrm>
          <a:solidFill>
            <a:schemeClr val="accent5"/>
          </a:solidFill>
        </p:grpSpPr>
        <p:sp>
          <p:nvSpPr>
            <p:cNvPr id="43" name="Shape 11125"/>
            <p:cNvSpPr/>
            <p:nvPr/>
          </p:nvSpPr>
          <p:spPr>
            <a:xfrm>
              <a:off x="0" y="73025"/>
              <a:ext cx="747714" cy="107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0"/>
                  </a:moveTo>
                  <a:lnTo>
                    <a:pt x="21600" y="6135"/>
                  </a:lnTo>
                  <a:lnTo>
                    <a:pt x="138" y="21600"/>
                  </a:lnTo>
                  <a:lnTo>
                    <a:pt x="0" y="9458"/>
                  </a:lnTo>
                  <a:lnTo>
                    <a:pt x="214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Shape 11126"/>
            <p:cNvSpPr/>
            <p:nvPr/>
          </p:nvSpPr>
          <p:spPr>
            <a:xfrm>
              <a:off x="741362" y="-1"/>
              <a:ext cx="2825751" cy="46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50"/>
                  </a:moveTo>
                  <a:lnTo>
                    <a:pt x="20022" y="3650"/>
                  </a:lnTo>
                  <a:lnTo>
                    <a:pt x="20022" y="0"/>
                  </a:lnTo>
                  <a:lnTo>
                    <a:pt x="21600" y="10949"/>
                  </a:lnTo>
                  <a:lnTo>
                    <a:pt x="20022" y="21600"/>
                  </a:lnTo>
                  <a:lnTo>
                    <a:pt x="20022" y="17727"/>
                  </a:lnTo>
                  <a:lnTo>
                    <a:pt x="0" y="17727"/>
                  </a:lnTo>
                  <a:lnTo>
                    <a:pt x="0" y="365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" name="Group 11130"/>
          <p:cNvGrpSpPr/>
          <p:nvPr userDrawn="1"/>
        </p:nvGrpSpPr>
        <p:grpSpPr>
          <a:xfrm rot="20943811">
            <a:off x="-4764372" y="4421626"/>
            <a:ext cx="5685116" cy="1097788"/>
            <a:chOff x="0" y="0"/>
            <a:chExt cx="4324350" cy="835024"/>
          </a:xfrm>
          <a:solidFill>
            <a:schemeClr val="accent4"/>
          </a:solidFill>
        </p:grpSpPr>
        <p:sp>
          <p:nvSpPr>
            <p:cNvPr id="47" name="Shape 11128"/>
            <p:cNvSpPr/>
            <p:nvPr/>
          </p:nvSpPr>
          <p:spPr>
            <a:xfrm>
              <a:off x="0" y="76200"/>
              <a:ext cx="747714" cy="75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0"/>
                  </a:moveTo>
                  <a:lnTo>
                    <a:pt x="21600" y="8812"/>
                  </a:lnTo>
                  <a:lnTo>
                    <a:pt x="0" y="21600"/>
                  </a:lnTo>
                  <a:lnTo>
                    <a:pt x="0" y="4880"/>
                  </a:lnTo>
                  <a:lnTo>
                    <a:pt x="2141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Shape 11129"/>
            <p:cNvSpPr/>
            <p:nvPr/>
          </p:nvSpPr>
          <p:spPr>
            <a:xfrm>
              <a:off x="741363" y="0"/>
              <a:ext cx="3582988" cy="45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88"/>
                  </a:moveTo>
                  <a:lnTo>
                    <a:pt x="20356" y="3588"/>
                  </a:lnTo>
                  <a:lnTo>
                    <a:pt x="20356" y="0"/>
                  </a:lnTo>
                  <a:lnTo>
                    <a:pt x="21600" y="10912"/>
                  </a:lnTo>
                  <a:lnTo>
                    <a:pt x="20356" y="21600"/>
                  </a:lnTo>
                  <a:lnTo>
                    <a:pt x="20356" y="17938"/>
                  </a:lnTo>
                  <a:lnTo>
                    <a:pt x="0" y="17938"/>
                  </a:lnTo>
                  <a:lnTo>
                    <a:pt x="0" y="358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02078" y="1778223"/>
            <a:ext cx="6708744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02078" y="2143133"/>
            <a:ext cx="6708744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02080" y="2561749"/>
            <a:ext cx="566498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02080" y="2926659"/>
            <a:ext cx="6148153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20890" y="3333399"/>
            <a:ext cx="4956090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02080" y="3698309"/>
            <a:ext cx="4956090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</a:t>
            </a:r>
            <a:r>
              <a:rPr lang="en-US" dirty="0" err="1" smtClean="0"/>
              <a:t>nec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902078" y="4084010"/>
            <a:ext cx="566498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902078" y="4448920"/>
            <a:ext cx="5664982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02080" y="4854484"/>
            <a:ext cx="670874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02080" y="5219394"/>
            <a:ext cx="6708742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3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Arrow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33" name="Group 11118"/>
          <p:cNvGrpSpPr/>
          <p:nvPr userDrawn="1"/>
        </p:nvGrpSpPr>
        <p:grpSpPr>
          <a:xfrm rot="20943811">
            <a:off x="-4070970" y="842081"/>
            <a:ext cx="4689593" cy="1519371"/>
            <a:chOff x="0" y="0"/>
            <a:chExt cx="3567112" cy="1155700"/>
          </a:xfrm>
          <a:solidFill>
            <a:schemeClr val="accent1"/>
          </a:solidFill>
        </p:grpSpPr>
        <p:sp>
          <p:nvSpPr>
            <p:cNvPr id="34" name="Shape 11116"/>
            <p:cNvSpPr/>
            <p:nvPr/>
          </p:nvSpPr>
          <p:spPr>
            <a:xfrm>
              <a:off x="0" y="-1"/>
              <a:ext cx="747714" cy="107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5406"/>
                  </a:lnTo>
                  <a:lnTo>
                    <a:pt x="138" y="0"/>
                  </a:lnTo>
                  <a:lnTo>
                    <a:pt x="0" y="12198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Shape 11117"/>
            <p:cNvSpPr/>
            <p:nvPr/>
          </p:nvSpPr>
          <p:spPr>
            <a:xfrm>
              <a:off x="741362" y="701675"/>
              <a:ext cx="2825751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74"/>
                  </a:moveTo>
                  <a:lnTo>
                    <a:pt x="20022" y="3474"/>
                  </a:lnTo>
                  <a:lnTo>
                    <a:pt x="20022" y="0"/>
                  </a:lnTo>
                  <a:lnTo>
                    <a:pt x="21600" y="10800"/>
                  </a:lnTo>
                  <a:lnTo>
                    <a:pt x="20022" y="21600"/>
                  </a:lnTo>
                  <a:lnTo>
                    <a:pt x="20022" y="17975"/>
                  </a:lnTo>
                  <a:lnTo>
                    <a:pt x="0" y="17975"/>
                  </a:lnTo>
                  <a:lnTo>
                    <a:pt x="0" y="347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11121"/>
          <p:cNvGrpSpPr/>
          <p:nvPr userDrawn="1"/>
        </p:nvGrpSpPr>
        <p:grpSpPr>
          <a:xfrm rot="20943811">
            <a:off x="-5004147" y="2055683"/>
            <a:ext cx="5685116" cy="1097788"/>
            <a:chOff x="0" y="0"/>
            <a:chExt cx="4324350" cy="835024"/>
          </a:xfrm>
          <a:solidFill>
            <a:schemeClr val="accent2"/>
          </a:solidFill>
        </p:grpSpPr>
        <p:sp>
          <p:nvSpPr>
            <p:cNvPr id="37" name="Shape 11119"/>
            <p:cNvSpPr/>
            <p:nvPr/>
          </p:nvSpPr>
          <p:spPr>
            <a:xfrm>
              <a:off x="0" y="-1"/>
              <a:ext cx="747714" cy="75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2924"/>
                  </a:lnTo>
                  <a:lnTo>
                    <a:pt x="0" y="0"/>
                  </a:lnTo>
                  <a:lnTo>
                    <a:pt x="0" y="16720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Shape 11120"/>
            <p:cNvSpPr/>
            <p:nvPr/>
          </p:nvSpPr>
          <p:spPr>
            <a:xfrm>
              <a:off x="741363" y="376237"/>
              <a:ext cx="3582988" cy="45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62"/>
                  </a:moveTo>
                  <a:lnTo>
                    <a:pt x="20356" y="3662"/>
                  </a:lnTo>
                  <a:lnTo>
                    <a:pt x="20356" y="0"/>
                  </a:lnTo>
                  <a:lnTo>
                    <a:pt x="21600" y="10912"/>
                  </a:lnTo>
                  <a:lnTo>
                    <a:pt x="20356" y="21600"/>
                  </a:lnTo>
                  <a:lnTo>
                    <a:pt x="20356" y="18012"/>
                  </a:lnTo>
                  <a:lnTo>
                    <a:pt x="0" y="18012"/>
                  </a:lnTo>
                  <a:lnTo>
                    <a:pt x="0" y="366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11124"/>
          <p:cNvGrpSpPr/>
          <p:nvPr userDrawn="1"/>
        </p:nvGrpSpPr>
        <p:grpSpPr>
          <a:xfrm rot="20943811">
            <a:off x="-5643759" y="3368010"/>
            <a:ext cx="6441426" cy="780557"/>
            <a:chOff x="0" y="0"/>
            <a:chExt cx="5207000" cy="593725"/>
          </a:xfrm>
          <a:solidFill>
            <a:schemeClr val="accent3"/>
          </a:solidFill>
        </p:grpSpPr>
        <p:sp>
          <p:nvSpPr>
            <p:cNvPr id="40" name="Shape 11122"/>
            <p:cNvSpPr/>
            <p:nvPr/>
          </p:nvSpPr>
          <p:spPr>
            <a:xfrm>
              <a:off x="0" y="0"/>
              <a:ext cx="747714" cy="59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4678"/>
                  </a:moveTo>
                  <a:lnTo>
                    <a:pt x="21600" y="15940"/>
                  </a:lnTo>
                  <a:lnTo>
                    <a:pt x="0" y="21600"/>
                  </a:lnTo>
                  <a:lnTo>
                    <a:pt x="138" y="0"/>
                  </a:lnTo>
                  <a:lnTo>
                    <a:pt x="21417" y="46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Shape 11123"/>
            <p:cNvSpPr/>
            <p:nvPr/>
          </p:nvSpPr>
          <p:spPr>
            <a:xfrm>
              <a:off x="741363" y="50800"/>
              <a:ext cx="4465639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lnTo>
                    <a:pt x="20579" y="3927"/>
                  </a:lnTo>
                  <a:lnTo>
                    <a:pt x="20579" y="0"/>
                  </a:lnTo>
                  <a:lnTo>
                    <a:pt x="21600" y="10800"/>
                  </a:lnTo>
                  <a:lnTo>
                    <a:pt x="20579" y="21600"/>
                  </a:lnTo>
                  <a:lnTo>
                    <a:pt x="20579" y="18428"/>
                  </a:lnTo>
                  <a:lnTo>
                    <a:pt x="0" y="18428"/>
                  </a:lnTo>
                  <a:lnTo>
                    <a:pt x="0" y="3927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" name="Group 11130"/>
          <p:cNvGrpSpPr/>
          <p:nvPr userDrawn="1"/>
        </p:nvGrpSpPr>
        <p:grpSpPr>
          <a:xfrm rot="20943811">
            <a:off x="-4869939" y="4249733"/>
            <a:ext cx="5685116" cy="1097788"/>
            <a:chOff x="0" y="0"/>
            <a:chExt cx="4324350" cy="835024"/>
          </a:xfrm>
          <a:solidFill>
            <a:schemeClr val="accent4"/>
          </a:solidFill>
        </p:grpSpPr>
        <p:sp>
          <p:nvSpPr>
            <p:cNvPr id="47" name="Shape 11128"/>
            <p:cNvSpPr/>
            <p:nvPr/>
          </p:nvSpPr>
          <p:spPr>
            <a:xfrm>
              <a:off x="0" y="76200"/>
              <a:ext cx="747714" cy="75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0"/>
                  </a:moveTo>
                  <a:lnTo>
                    <a:pt x="21600" y="8812"/>
                  </a:lnTo>
                  <a:lnTo>
                    <a:pt x="0" y="21600"/>
                  </a:lnTo>
                  <a:lnTo>
                    <a:pt x="0" y="4880"/>
                  </a:lnTo>
                  <a:lnTo>
                    <a:pt x="2141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Shape 11129"/>
            <p:cNvSpPr/>
            <p:nvPr/>
          </p:nvSpPr>
          <p:spPr>
            <a:xfrm>
              <a:off x="741363" y="0"/>
              <a:ext cx="3582988" cy="45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88"/>
                  </a:moveTo>
                  <a:lnTo>
                    <a:pt x="20356" y="3588"/>
                  </a:lnTo>
                  <a:lnTo>
                    <a:pt x="20356" y="0"/>
                  </a:lnTo>
                  <a:lnTo>
                    <a:pt x="21600" y="10912"/>
                  </a:lnTo>
                  <a:lnTo>
                    <a:pt x="20356" y="21600"/>
                  </a:lnTo>
                  <a:lnTo>
                    <a:pt x="20356" y="17938"/>
                  </a:lnTo>
                  <a:lnTo>
                    <a:pt x="0" y="17938"/>
                  </a:lnTo>
                  <a:lnTo>
                    <a:pt x="0" y="358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02365" y="1390871"/>
            <a:ext cx="6708744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02365" y="1755780"/>
            <a:ext cx="6708744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902364" y="2174397"/>
            <a:ext cx="566498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02364" y="2539307"/>
            <a:ext cx="6148155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21174" y="2946047"/>
            <a:ext cx="4956090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02364" y="3310957"/>
            <a:ext cx="4956090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</a:t>
            </a:r>
            <a:r>
              <a:rPr lang="en-US" dirty="0" err="1" smtClean="0"/>
              <a:t>nec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921174" y="3708753"/>
            <a:ext cx="5664982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921174" y="4073663"/>
            <a:ext cx="5664982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5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rrows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Arrow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grpSp>
        <p:nvGrpSpPr>
          <p:cNvPr id="33" name="Group 11118"/>
          <p:cNvGrpSpPr/>
          <p:nvPr userDrawn="1"/>
        </p:nvGrpSpPr>
        <p:grpSpPr>
          <a:xfrm rot="20943811">
            <a:off x="-4070970" y="842081"/>
            <a:ext cx="4689593" cy="1519371"/>
            <a:chOff x="0" y="0"/>
            <a:chExt cx="3567112" cy="1155700"/>
          </a:xfrm>
          <a:solidFill>
            <a:schemeClr val="accent1"/>
          </a:solidFill>
        </p:grpSpPr>
        <p:sp>
          <p:nvSpPr>
            <p:cNvPr id="34" name="Shape 11116"/>
            <p:cNvSpPr/>
            <p:nvPr/>
          </p:nvSpPr>
          <p:spPr>
            <a:xfrm>
              <a:off x="0" y="-1"/>
              <a:ext cx="747714" cy="107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5406"/>
                  </a:lnTo>
                  <a:lnTo>
                    <a:pt x="138" y="0"/>
                  </a:lnTo>
                  <a:lnTo>
                    <a:pt x="0" y="12198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Shape 11117"/>
            <p:cNvSpPr/>
            <p:nvPr/>
          </p:nvSpPr>
          <p:spPr>
            <a:xfrm>
              <a:off x="741362" y="701675"/>
              <a:ext cx="2825751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74"/>
                  </a:moveTo>
                  <a:lnTo>
                    <a:pt x="20022" y="3474"/>
                  </a:lnTo>
                  <a:lnTo>
                    <a:pt x="20022" y="0"/>
                  </a:lnTo>
                  <a:lnTo>
                    <a:pt x="21600" y="10800"/>
                  </a:lnTo>
                  <a:lnTo>
                    <a:pt x="20022" y="21600"/>
                  </a:lnTo>
                  <a:lnTo>
                    <a:pt x="20022" y="17975"/>
                  </a:lnTo>
                  <a:lnTo>
                    <a:pt x="0" y="17975"/>
                  </a:lnTo>
                  <a:lnTo>
                    <a:pt x="0" y="347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6201" fontAlgn="auto">
                <a:spcBef>
                  <a:spcPts val="0"/>
                </a:spcBef>
                <a:spcAft>
                  <a:spcPts val="0"/>
                </a:spcAft>
              </a:pPr>
              <a:endParaRPr sz="1700" dirty="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02365" y="1390871"/>
            <a:ext cx="6708744" cy="33835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02365" y="1755780"/>
            <a:ext cx="6708744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0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Basic Pie SmartArt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0333" y="5023296"/>
            <a:ext cx="10644598" cy="104475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158" y="2831544"/>
            <a:ext cx="2463946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158" y="3055208"/>
            <a:ext cx="2463946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542113" y="1971661"/>
            <a:ext cx="929692" cy="84409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9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66" y="2831544"/>
            <a:ext cx="2463946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000866" y="3055208"/>
            <a:ext cx="2463946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774820" y="1971661"/>
            <a:ext cx="929692" cy="84409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9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10308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with three tex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SmartArt </a:t>
            </a:r>
            <a:r>
              <a:rPr lang="es-ES_tradnl" dirty="0" err="1" smtClean="0"/>
              <a:t>Slides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75" y="4380662"/>
            <a:ext cx="3279512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60375" y="4604326"/>
            <a:ext cx="3279512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239996" y="4380662"/>
            <a:ext cx="3279512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239996" y="4604326"/>
            <a:ext cx="3279512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00423" y="4380662"/>
            <a:ext cx="3279512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00423" y="4604326"/>
            <a:ext cx="3279512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8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49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with four tex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SmartArt </a:t>
            </a:r>
            <a:r>
              <a:rPr lang="es-ES_tradnl" dirty="0" err="1" smtClean="0"/>
              <a:t>Slides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158" y="4419150"/>
            <a:ext cx="2463946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158" y="4642814"/>
            <a:ext cx="2463946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512927" y="4419150"/>
            <a:ext cx="2463946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512927" y="4642814"/>
            <a:ext cx="2463946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93449" y="4419150"/>
            <a:ext cx="2463946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293449" y="4642814"/>
            <a:ext cx="2463946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9015988" y="4419150"/>
            <a:ext cx="2463946" cy="267119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9015988" y="4642814"/>
            <a:ext cx="2463946" cy="1544053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1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Picture 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157" y="324580"/>
            <a:ext cx="10711778" cy="431780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smtClean="0"/>
              <a:t>Circular Picture </a:t>
            </a:r>
            <a:r>
              <a:rPr lang="es-ES_tradnl" dirty="0" err="1" smtClean="0"/>
              <a:t>Callout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157" y="811868"/>
            <a:ext cx="10711778" cy="228451"/>
          </a:xfrm>
          <a:prstGeom prst="rect">
            <a:avLst/>
          </a:prstGeom>
        </p:spPr>
        <p:txBody>
          <a:bodyPr vert="horz" lIns="0" tIns="43621" rIns="0" bIns="4362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158" y="4876991"/>
            <a:ext cx="10746775" cy="1044752"/>
          </a:xfrm>
          <a:prstGeom prst="rect">
            <a:avLst/>
          </a:prstGeom>
        </p:spPr>
        <p:txBody>
          <a:bodyPr vert="horz" lIns="102371" tIns="51186" rIns="102371" bIns="51186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93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4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76988" y="442896"/>
            <a:ext cx="114444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988" y="1443752"/>
            <a:ext cx="11444457" cy="465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1" r:id="rId3"/>
    <p:sldLayoutId id="2147483724" r:id="rId4"/>
    <p:sldLayoutId id="2147483725" r:id="rId5"/>
  </p:sldLayoutIdLst>
  <p:txStyles>
    <p:titleStyle>
      <a:lvl1pPr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600" b="1" kern="1200">
          <a:solidFill>
            <a:srgbClr val="0E7092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charset="0"/>
          <a:ea typeface="ＭＳ Ｐゴシック" charset="0"/>
          <a:cs typeface="Geneva" charset="0"/>
        </a:defRPr>
      </a:lvl2pPr>
      <a:lvl3pPr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charset="0"/>
          <a:ea typeface="ＭＳ Ｐゴシック" charset="0"/>
          <a:cs typeface="Geneva" charset="0"/>
        </a:defRPr>
      </a:lvl3pPr>
      <a:lvl4pPr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charset="0"/>
          <a:ea typeface="ＭＳ Ｐゴシック" charset="0"/>
          <a:cs typeface="Geneva" charset="0"/>
        </a:defRPr>
      </a:lvl4pPr>
      <a:lvl5pPr algn="l" defTabSz="457200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charset="0"/>
          <a:ea typeface="ＭＳ Ｐゴシック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9pPr>
    </p:titleStyle>
    <p:bodyStyle>
      <a:lvl1pPr marL="100584" indent="-192024" algn="l" defTabSz="4572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0E7092"/>
        </a:buClr>
        <a:buFont typeface="Lucida Grande"/>
        <a:buChar char="»"/>
        <a:defRPr sz="1800" kern="1200" baseline="0">
          <a:solidFill>
            <a:schemeClr val="accent2">
              <a:lumMod val="75000"/>
            </a:schemeClr>
          </a:solidFill>
          <a:latin typeface="Arial"/>
          <a:ea typeface="ＭＳ Ｐゴシック" charset="0"/>
          <a:cs typeface="Geneva" charset="0"/>
        </a:defRPr>
      </a:lvl1pPr>
      <a:lvl2pPr marL="477774" indent="-285750" algn="l" defTabSz="4572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rgbClr val="FF6600"/>
        </a:buClr>
        <a:buFont typeface="Arial"/>
        <a:buChar char="•"/>
        <a:defRPr kern="1200" baseline="0">
          <a:solidFill>
            <a:schemeClr val="accent2"/>
          </a:solidFill>
          <a:latin typeface="Arial"/>
          <a:ea typeface="Geneva" charset="-128"/>
          <a:cs typeface="Geneva" charset="0"/>
        </a:defRPr>
      </a:lvl2pPr>
      <a:lvl3pPr marL="274320" indent="0" algn="l" defTabSz="457200" rtl="0" eaLnBrk="1" fontAlgn="base" hangingPunct="1">
        <a:lnSpc>
          <a:spcPts val="2000"/>
        </a:lnSpc>
        <a:spcBef>
          <a:spcPts val="200"/>
        </a:spcBef>
        <a:spcAft>
          <a:spcPct val="0"/>
        </a:spcAft>
        <a:buClr>
          <a:srgbClr val="C4001D"/>
        </a:buClr>
        <a:buFont typeface="Arial"/>
        <a:buNone/>
        <a:defRPr kern="1200">
          <a:solidFill>
            <a:schemeClr val="accent2"/>
          </a:solidFill>
          <a:latin typeface="Arial"/>
          <a:ea typeface="Geneva" charset="-128"/>
          <a:cs typeface="Geneva" charset="0"/>
        </a:defRPr>
      </a:lvl3pPr>
      <a:lvl4pPr marL="274320" indent="0" algn="l" defTabSz="457200" rtl="0" eaLnBrk="1" fontAlgn="base" hangingPunct="1">
        <a:lnSpc>
          <a:spcPts val="2000"/>
        </a:lnSpc>
        <a:spcBef>
          <a:spcPts val="200"/>
        </a:spcBef>
        <a:spcAft>
          <a:spcPct val="0"/>
        </a:spcAft>
        <a:buClr>
          <a:srgbClr val="C4001D"/>
        </a:buClr>
        <a:buFont typeface="Arial"/>
        <a:buNone/>
        <a:defRPr kern="1200">
          <a:solidFill>
            <a:schemeClr val="accent2"/>
          </a:solidFill>
          <a:latin typeface="Arial"/>
          <a:ea typeface="Geneva" charset="-128"/>
          <a:cs typeface="Geneva" charset="0"/>
        </a:defRPr>
      </a:lvl4pPr>
      <a:lvl5pPr marL="448056" indent="0" algn="l" defTabSz="457200" rtl="0" eaLnBrk="1" fontAlgn="base" hangingPunct="1">
        <a:lnSpc>
          <a:spcPts val="2000"/>
        </a:lnSpc>
        <a:spcBef>
          <a:spcPct val="20000"/>
        </a:spcBef>
        <a:spcAft>
          <a:spcPct val="0"/>
        </a:spcAft>
        <a:buClr>
          <a:srgbClr val="C4001D"/>
        </a:buClr>
        <a:buFont typeface="Arial"/>
        <a:buNone/>
        <a:defRPr kern="1200">
          <a:solidFill>
            <a:schemeClr val="accent2"/>
          </a:solidFill>
          <a:latin typeface="Arial"/>
          <a:ea typeface="Geneva" charset="-128"/>
          <a:cs typeface="Geneva" charset="0"/>
        </a:defRPr>
      </a:lvl5pPr>
      <a:lvl6pPr marL="859536" indent="0" algn="l" defTabSz="457200" rtl="0" eaLnBrk="1" latinLnBrk="0" hangingPunct="1">
        <a:spcBef>
          <a:spcPct val="20000"/>
        </a:spcBef>
        <a:buClr>
          <a:srgbClr val="C4001D"/>
        </a:buClr>
        <a:buFont typeface="Arial"/>
        <a:buNone/>
        <a:defRPr sz="2000" kern="1200">
          <a:solidFill>
            <a:srgbClr val="505150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2000">
              <a:schemeClr val="bg1"/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1537064" y="6501859"/>
            <a:ext cx="366089" cy="284631"/>
          </a:xfrm>
          <a:prstGeom prst="roundRect">
            <a:avLst>
              <a:gd name="adj" fmla="val 21739"/>
            </a:avLst>
          </a:prstGeom>
          <a:solidFill>
            <a:srgbClr val="7F7A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flipH="1">
            <a:off x="11622053" y="6493391"/>
            <a:ext cx="194336" cy="29309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fld id="{FCEE2C88-6C8F-484D-AF69-578F576B1F44}" type="slidenum">
              <a:rPr lang="en-US" sz="100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pPr algn="ctr" defTabSz="43620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068952" y="6660257"/>
            <a:ext cx="10362771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42" y="6529675"/>
            <a:ext cx="728234" cy="2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64" r:id="rId36"/>
    <p:sldLayoutId id="2147483765" r:id="rId37"/>
    <p:sldLayoutId id="2147483766" r:id="rId38"/>
    <p:sldLayoutId id="2147483767" r:id="rId39"/>
    <p:sldLayoutId id="2147483768" r:id="rId40"/>
    <p:sldLayoutId id="2147483769" r:id="rId41"/>
    <p:sldLayoutId id="2147483770" r:id="rId42"/>
    <p:sldLayoutId id="2147483771" r:id="rId4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36201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150" indent="-327150" algn="l" defTabSz="436201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8826" indent="-272625" algn="l" defTabSz="43620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502" indent="-218100" algn="l" defTabSz="4362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702" indent="-218100" algn="l" defTabSz="436201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903" indent="-218100" algn="l" defTabSz="436201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104" indent="-218100" algn="l" defTabSz="43620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305" indent="-218100" algn="l" defTabSz="43620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1506" indent="-218100" algn="l" defTabSz="43620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7706" indent="-218100" algn="l" defTabSz="43620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01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402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603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4803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003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204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405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9606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2000">
              <a:schemeClr val="bg1"/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1537064" y="6501859"/>
            <a:ext cx="366089" cy="284631"/>
          </a:xfrm>
          <a:prstGeom prst="roundRect">
            <a:avLst>
              <a:gd name="adj" fmla="val 21739"/>
            </a:avLst>
          </a:prstGeom>
          <a:solidFill>
            <a:srgbClr val="7F7A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71" tIns="51186" rIns="102371" bIns="51186"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flipH="1">
            <a:off x="11622053" y="6493391"/>
            <a:ext cx="194336" cy="29309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fld id="{FCEE2C88-6C8F-484D-AF69-578F576B1F44}" type="slidenum">
              <a:rPr lang="en-US" sz="1000" smtClean="0">
                <a:solidFill>
                  <a:prstClr val="white"/>
                </a:solidFill>
                <a:latin typeface="Arial"/>
                <a:ea typeface="+mn-ea"/>
                <a:cs typeface="Arial"/>
              </a:rPr>
              <a:pPr algn="ctr" defTabSz="43620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>
              <a:solidFill>
                <a:prstClr val="white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068952" y="6660257"/>
            <a:ext cx="10362771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42" y="6529675"/>
            <a:ext cx="728234" cy="2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1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4" r:id="rId42"/>
    <p:sldLayoutId id="2147483815" r:id="rId4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36201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150" indent="-327150" algn="l" defTabSz="436201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8826" indent="-272625" algn="l" defTabSz="43620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502" indent="-218100" algn="l" defTabSz="4362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702" indent="-218100" algn="l" defTabSz="436201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903" indent="-218100" algn="l" defTabSz="436201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104" indent="-218100" algn="l" defTabSz="43620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305" indent="-218100" algn="l" defTabSz="43620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1506" indent="-218100" algn="l" defTabSz="43620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7706" indent="-218100" algn="l" defTabSz="43620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01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402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603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4803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003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204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405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9606" algn="l" defTabSz="4362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microsoft.com/office/2007/relationships/hdphoto" Target="../media/hdphoto1.wdp"/><Relationship Id="rId21" Type="http://schemas.openxmlformats.org/officeDocument/2006/relationships/image" Target="../media/image42.png"/><Relationship Id="rId7" Type="http://schemas.openxmlformats.org/officeDocument/2006/relationships/image" Target="../media/image28.gif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gif"/><Relationship Id="rId10" Type="http://schemas.openxmlformats.org/officeDocument/2006/relationships/image" Target="../media/image31.png"/><Relationship Id="rId19" Type="http://schemas.openxmlformats.org/officeDocument/2006/relationships/image" Target="../media/image40.gif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7896" y="3281576"/>
            <a:ext cx="6712925" cy="1281977"/>
          </a:xfrm>
        </p:spPr>
        <p:txBody>
          <a:bodyPr/>
          <a:lstStyle/>
          <a:p>
            <a:r>
              <a:rPr lang="en-US" dirty="0" smtClean="0"/>
              <a:t>We moved our Payroll to </a:t>
            </a:r>
            <a:r>
              <a:rPr lang="en-US" dirty="0" err="1" smtClean="0"/>
              <a:t>HCM</a:t>
            </a:r>
            <a:r>
              <a:rPr lang="en-US" dirty="0" smtClean="0"/>
              <a:t> Cloud and packed some data into Arrays</a:t>
            </a:r>
            <a:endParaRPr lang="en-US" dirty="0"/>
          </a:p>
        </p:txBody>
      </p:sp>
      <p:pic>
        <p:nvPicPr>
          <p:cNvPr id="5" name="Picture 5" descr="M:\OHUG\Conference\Conf17\Marketing\Track Icons\PNGs\OHUG_77342_TrackIcons_Final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65" y="173983"/>
            <a:ext cx="184799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3266068" y="4875420"/>
            <a:ext cx="5105772" cy="400110"/>
          </a:xfrm>
          <a:prstGeom prst="rect">
            <a:avLst/>
          </a:prstGeom>
        </p:spPr>
        <p:txBody>
          <a:bodyPr/>
          <a:lstStyle>
            <a:lvl1pPr marL="100584" indent="-192024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92"/>
              </a:buClr>
              <a:buFont typeface="Lucida Grande"/>
              <a:buChar char="»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/>
                <a:ea typeface="ＭＳ Ｐゴシック" charset="0"/>
                <a:cs typeface="Geneva" charset="0"/>
              </a:defRPr>
            </a:lvl1pPr>
            <a:lvl2pPr marL="477774" indent="-285750" algn="l" defTabSz="4572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Font typeface="Arial"/>
              <a:buChar char="•"/>
              <a:defRPr kern="1200" baseline="0">
                <a:solidFill>
                  <a:schemeClr val="accent2"/>
                </a:solidFill>
                <a:latin typeface="Arial"/>
                <a:ea typeface="Geneva" charset="-128"/>
                <a:cs typeface="Geneva" charset="0"/>
              </a:defRPr>
            </a:lvl2pPr>
            <a:lvl3pPr marL="274320" indent="0" algn="l" defTabSz="457200" rtl="0" eaLnBrk="1" fontAlgn="base" hangingPunct="1">
              <a:lnSpc>
                <a:spcPts val="2000"/>
              </a:lnSpc>
              <a:spcBef>
                <a:spcPts val="200"/>
              </a:spcBef>
              <a:spcAft>
                <a:spcPct val="0"/>
              </a:spcAft>
              <a:buClr>
                <a:srgbClr val="C4001D"/>
              </a:buClr>
              <a:buFont typeface="Arial"/>
              <a:buNone/>
              <a:defRPr kern="1200">
                <a:solidFill>
                  <a:schemeClr val="accent2"/>
                </a:solidFill>
                <a:latin typeface="Arial"/>
                <a:ea typeface="Geneva" charset="-128"/>
                <a:cs typeface="Geneva" charset="0"/>
              </a:defRPr>
            </a:lvl3pPr>
            <a:lvl4pPr marL="274320" indent="0" algn="l" defTabSz="457200" rtl="0" eaLnBrk="1" fontAlgn="base" hangingPunct="1">
              <a:lnSpc>
                <a:spcPts val="2000"/>
              </a:lnSpc>
              <a:spcBef>
                <a:spcPts val="200"/>
              </a:spcBef>
              <a:spcAft>
                <a:spcPct val="0"/>
              </a:spcAft>
              <a:buClr>
                <a:srgbClr val="C4001D"/>
              </a:buClr>
              <a:buFont typeface="Arial"/>
              <a:buNone/>
              <a:defRPr kern="1200">
                <a:solidFill>
                  <a:schemeClr val="accent2"/>
                </a:solidFill>
                <a:latin typeface="Arial"/>
                <a:ea typeface="Geneva" charset="-128"/>
                <a:cs typeface="Geneva" charset="0"/>
              </a:defRPr>
            </a:lvl4pPr>
            <a:lvl5pPr marL="448056" indent="0" algn="l" defTabSz="457200" rtl="0" eaLnBrk="1" fontAlgn="base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>
                <a:srgbClr val="C4001D"/>
              </a:buClr>
              <a:buFont typeface="Arial"/>
              <a:buNone/>
              <a:defRPr kern="1200">
                <a:solidFill>
                  <a:schemeClr val="accent2"/>
                </a:solidFill>
                <a:latin typeface="Arial"/>
                <a:ea typeface="Geneva" charset="-128"/>
                <a:cs typeface="Geneva" charset="0"/>
              </a:defRPr>
            </a:lvl5pPr>
            <a:lvl6pPr marL="859536" indent="0" algn="l" defTabSz="457200" rtl="0" eaLnBrk="1" latinLnBrk="0" hangingPunct="1">
              <a:spcBef>
                <a:spcPct val="20000"/>
              </a:spcBef>
              <a:buClr>
                <a:srgbClr val="C4001D"/>
              </a:buClr>
              <a:buFont typeface="Arial"/>
              <a:buNone/>
              <a:defRPr sz="2000" kern="120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Bill Stratton, Grant Thornton</a:t>
            </a:r>
            <a:endParaRPr lang="en-US" sz="200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266068" y="5362366"/>
            <a:ext cx="5105772" cy="460375"/>
          </a:xfrm>
          <a:prstGeom prst="rect">
            <a:avLst/>
          </a:prstGeom>
        </p:spPr>
        <p:txBody>
          <a:bodyPr/>
          <a:lstStyle>
            <a:lvl1pPr marL="100584" indent="-192024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92"/>
              </a:buClr>
              <a:buFont typeface="Lucida Grande"/>
              <a:buChar char="»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/>
                <a:ea typeface="ＭＳ Ｐゴシック" charset="0"/>
                <a:cs typeface="Geneva" charset="0"/>
              </a:defRPr>
            </a:lvl1pPr>
            <a:lvl2pPr marL="477774" indent="-285750" algn="l" defTabSz="4572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Font typeface="Arial"/>
              <a:buChar char="•"/>
              <a:defRPr kern="1200" baseline="0">
                <a:solidFill>
                  <a:schemeClr val="accent2"/>
                </a:solidFill>
                <a:latin typeface="Arial"/>
                <a:ea typeface="Geneva" charset="-128"/>
                <a:cs typeface="Geneva" charset="0"/>
              </a:defRPr>
            </a:lvl2pPr>
            <a:lvl3pPr marL="274320" indent="0" algn="l" defTabSz="457200" rtl="0" eaLnBrk="1" fontAlgn="base" hangingPunct="1">
              <a:lnSpc>
                <a:spcPts val="2000"/>
              </a:lnSpc>
              <a:spcBef>
                <a:spcPts val="200"/>
              </a:spcBef>
              <a:spcAft>
                <a:spcPct val="0"/>
              </a:spcAft>
              <a:buClr>
                <a:srgbClr val="C4001D"/>
              </a:buClr>
              <a:buFont typeface="Arial"/>
              <a:buNone/>
              <a:defRPr kern="1200">
                <a:solidFill>
                  <a:schemeClr val="accent2"/>
                </a:solidFill>
                <a:latin typeface="Arial"/>
                <a:ea typeface="Geneva" charset="-128"/>
                <a:cs typeface="Geneva" charset="0"/>
              </a:defRPr>
            </a:lvl3pPr>
            <a:lvl4pPr marL="274320" indent="0" algn="l" defTabSz="457200" rtl="0" eaLnBrk="1" fontAlgn="base" hangingPunct="1">
              <a:lnSpc>
                <a:spcPts val="2000"/>
              </a:lnSpc>
              <a:spcBef>
                <a:spcPts val="200"/>
              </a:spcBef>
              <a:spcAft>
                <a:spcPct val="0"/>
              </a:spcAft>
              <a:buClr>
                <a:srgbClr val="C4001D"/>
              </a:buClr>
              <a:buFont typeface="Arial"/>
              <a:buNone/>
              <a:defRPr kern="1200">
                <a:solidFill>
                  <a:schemeClr val="accent2"/>
                </a:solidFill>
                <a:latin typeface="Arial"/>
                <a:ea typeface="Geneva" charset="-128"/>
                <a:cs typeface="Geneva" charset="0"/>
              </a:defRPr>
            </a:lvl4pPr>
            <a:lvl5pPr marL="448056" indent="0" algn="l" defTabSz="457200" rtl="0" eaLnBrk="1" fontAlgn="base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>
                <a:srgbClr val="C4001D"/>
              </a:buClr>
              <a:buFont typeface="Arial"/>
              <a:buNone/>
              <a:defRPr kern="1200">
                <a:solidFill>
                  <a:schemeClr val="accent2"/>
                </a:solidFill>
                <a:latin typeface="Arial"/>
                <a:ea typeface="Geneva" charset="-128"/>
                <a:cs typeface="Geneva" charset="0"/>
              </a:defRPr>
            </a:lvl5pPr>
            <a:lvl6pPr marL="859536" indent="0" algn="l" defTabSz="457200" rtl="0" eaLnBrk="1" latinLnBrk="0" hangingPunct="1">
              <a:spcBef>
                <a:spcPct val="20000"/>
              </a:spcBef>
              <a:buClr>
                <a:srgbClr val="C4001D"/>
              </a:buClr>
              <a:buFont typeface="Arial"/>
              <a:buNone/>
              <a:defRPr sz="2000" kern="120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Tony Tarantino, </a:t>
            </a:r>
            <a:r>
              <a:rPr lang="en-US" sz="2000" dirty="0" err="1" smtClean="0"/>
              <a:t>YRC</a:t>
            </a:r>
            <a:r>
              <a:rPr lang="en-US" sz="2000" dirty="0" smtClean="0"/>
              <a:t> Worldwide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59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447" y="1339304"/>
            <a:ext cx="8559538" cy="370328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141313"/>
                </a:solidFill>
              </a:rPr>
              <a:t>Payslip</a:t>
            </a:r>
            <a:r>
              <a:rPr lang="en-US" sz="2400" dirty="0" smtClean="0">
                <a:solidFill>
                  <a:srgbClr val="141313"/>
                </a:solidFill>
              </a:rPr>
              <a:t> customizations</a:t>
            </a: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Driver summary on </a:t>
            </a:r>
            <a:r>
              <a:rPr lang="en-US" sz="2400" dirty="0" err="1" smtClean="0">
                <a:solidFill>
                  <a:srgbClr val="141313"/>
                </a:solidFill>
              </a:rPr>
              <a:t>Payslip</a:t>
            </a:r>
            <a:endParaRPr lang="en-US" sz="2400" dirty="0" smtClean="0">
              <a:solidFill>
                <a:srgbClr val="141313"/>
              </a:solidFill>
            </a:endParaRP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Created information </a:t>
            </a:r>
            <a:r>
              <a:rPr lang="en-US" sz="2400" dirty="0">
                <a:solidFill>
                  <a:srgbClr val="141313"/>
                </a:solidFill>
              </a:rPr>
              <a:t>e</a:t>
            </a:r>
            <a:r>
              <a:rPr lang="en-US" sz="2400" dirty="0" smtClean="0">
                <a:solidFill>
                  <a:srgbClr val="141313"/>
                </a:solidFill>
              </a:rPr>
              <a:t>lements to capture </a:t>
            </a:r>
            <a:r>
              <a:rPr lang="en-US" sz="2400" dirty="0" smtClean="0">
                <a:solidFill>
                  <a:srgbClr val="141313"/>
                </a:solidFill>
              </a:rPr>
              <a:t>detail</a:t>
            </a: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Sent </a:t>
            </a:r>
            <a:r>
              <a:rPr lang="en-US" sz="2400" dirty="0" smtClean="0">
                <a:solidFill>
                  <a:srgbClr val="141313"/>
                </a:solidFill>
              </a:rPr>
              <a:t>from timekeeping </a:t>
            </a:r>
            <a:r>
              <a:rPr lang="en-US" sz="2400" dirty="0" smtClean="0">
                <a:solidFill>
                  <a:srgbClr val="141313"/>
                </a:solidFill>
              </a:rPr>
              <a:t>systems</a:t>
            </a: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Added </a:t>
            </a:r>
            <a:r>
              <a:rPr lang="en-US" sz="2400" dirty="0" smtClean="0">
                <a:solidFill>
                  <a:srgbClr val="141313"/>
                </a:solidFill>
              </a:rPr>
              <a:t>to archive (manage enterprise HCM information)</a:t>
            </a: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Modified </a:t>
            </a:r>
            <a:r>
              <a:rPr lang="en-US" sz="2400" dirty="0" err="1" smtClean="0">
                <a:solidFill>
                  <a:srgbClr val="141313"/>
                </a:solidFill>
              </a:rPr>
              <a:t>Payslip</a:t>
            </a:r>
            <a:r>
              <a:rPr lang="en-US" sz="2400" dirty="0" smtClean="0">
                <a:solidFill>
                  <a:srgbClr val="141313"/>
                </a:solidFill>
              </a:rPr>
              <a:t> template</a:t>
            </a:r>
            <a:endParaRPr lang="en-US" sz="2400" dirty="0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97118" cy="6240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5034" y="324612"/>
            <a:ext cx="1407909" cy="173736"/>
          </a:xfrm>
          <a:prstGeom prst="rect">
            <a:avLst/>
          </a:prstGeom>
          <a:solidFill>
            <a:srgbClr val="233D7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39" t="1851" r="8" b="-96"/>
          <a:stretch/>
        </p:blipFill>
        <p:spPr>
          <a:xfrm>
            <a:off x="0" y="143546"/>
            <a:ext cx="8832915" cy="61420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6789" y="4008698"/>
            <a:ext cx="1353312" cy="227685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85"/>
          <a:stretch/>
        </p:blipFill>
        <p:spPr>
          <a:xfrm>
            <a:off x="84841" y="235671"/>
            <a:ext cx="11415859" cy="60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57786" cy="6272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3674" y="1645920"/>
            <a:ext cx="3066792" cy="265176"/>
          </a:xfrm>
          <a:prstGeom prst="rect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963"/>
            <a:ext cx="12273699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772" y="1261873"/>
            <a:ext cx="8686800" cy="4874767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141313"/>
                </a:solidFill>
              </a:rPr>
              <a:t>Local employer </a:t>
            </a:r>
            <a:r>
              <a:rPr lang="en-US" sz="2000" dirty="0">
                <a:solidFill>
                  <a:srgbClr val="141313"/>
                </a:solidFill>
              </a:rPr>
              <a:t>t</a:t>
            </a:r>
            <a:r>
              <a:rPr lang="en-US" sz="2000" dirty="0" smtClean="0">
                <a:solidFill>
                  <a:srgbClr val="141313"/>
                </a:solidFill>
              </a:rPr>
              <a:t>axes</a:t>
            </a:r>
          </a:p>
          <a:p>
            <a:pPr lvl="1"/>
            <a:r>
              <a:rPr lang="en-US" sz="2000" dirty="0" smtClean="0">
                <a:solidFill>
                  <a:srgbClr val="141313"/>
                </a:solidFill>
              </a:rPr>
              <a:t>Oregon </a:t>
            </a:r>
            <a:r>
              <a:rPr lang="en-US" sz="2000" dirty="0" err="1" smtClean="0">
                <a:solidFill>
                  <a:srgbClr val="141313"/>
                </a:solidFill>
              </a:rPr>
              <a:t>TriMet</a:t>
            </a:r>
            <a:endParaRPr lang="en-US" sz="2000" dirty="0" smtClean="0">
              <a:solidFill>
                <a:srgbClr val="141313"/>
              </a:solidFill>
            </a:endParaRPr>
          </a:p>
          <a:p>
            <a:pPr lvl="1"/>
            <a:r>
              <a:rPr lang="en-US" sz="2000" dirty="0" smtClean="0">
                <a:solidFill>
                  <a:srgbClr val="141313"/>
                </a:solidFill>
              </a:rPr>
              <a:t>Oregon transit</a:t>
            </a:r>
          </a:p>
          <a:p>
            <a:pPr lvl="1"/>
            <a:r>
              <a:rPr lang="en-US" sz="2000" dirty="0" smtClean="0">
                <a:solidFill>
                  <a:srgbClr val="141313"/>
                </a:solidFill>
              </a:rPr>
              <a:t>New York MCTMT</a:t>
            </a:r>
          </a:p>
          <a:p>
            <a:r>
              <a:rPr lang="en-US" sz="2000" dirty="0" smtClean="0">
                <a:solidFill>
                  <a:srgbClr val="141313"/>
                </a:solidFill>
              </a:rPr>
              <a:t>Created user </a:t>
            </a:r>
            <a:r>
              <a:rPr lang="en-US" sz="2000" dirty="0">
                <a:solidFill>
                  <a:srgbClr val="141313"/>
                </a:solidFill>
              </a:rPr>
              <a:t>d</a:t>
            </a:r>
            <a:r>
              <a:rPr lang="en-US" sz="2000" dirty="0" smtClean="0">
                <a:solidFill>
                  <a:srgbClr val="141313"/>
                </a:solidFill>
              </a:rPr>
              <a:t>efined </a:t>
            </a:r>
            <a:r>
              <a:rPr lang="en-US" sz="2000" dirty="0">
                <a:solidFill>
                  <a:srgbClr val="141313"/>
                </a:solidFill>
              </a:rPr>
              <a:t>t</a:t>
            </a:r>
            <a:r>
              <a:rPr lang="en-US" sz="2000" dirty="0" smtClean="0">
                <a:solidFill>
                  <a:srgbClr val="141313"/>
                </a:solidFill>
              </a:rPr>
              <a:t>able</a:t>
            </a:r>
          </a:p>
          <a:p>
            <a:pPr lvl="1"/>
            <a:r>
              <a:rPr lang="en-US" sz="2000" dirty="0" smtClean="0">
                <a:solidFill>
                  <a:srgbClr val="141313"/>
                </a:solidFill>
              </a:rPr>
              <a:t>Rows – local </a:t>
            </a:r>
            <a:r>
              <a:rPr lang="en-US" sz="2000" dirty="0">
                <a:solidFill>
                  <a:srgbClr val="141313"/>
                </a:solidFill>
              </a:rPr>
              <a:t>t</a:t>
            </a:r>
            <a:r>
              <a:rPr lang="en-US" sz="2000" dirty="0" smtClean="0">
                <a:solidFill>
                  <a:srgbClr val="141313"/>
                </a:solidFill>
              </a:rPr>
              <a:t>ax </a:t>
            </a:r>
            <a:r>
              <a:rPr lang="en-US" sz="2000" dirty="0">
                <a:solidFill>
                  <a:srgbClr val="141313"/>
                </a:solidFill>
              </a:rPr>
              <a:t>n</a:t>
            </a:r>
            <a:r>
              <a:rPr lang="en-US" sz="2000" dirty="0" smtClean="0">
                <a:solidFill>
                  <a:srgbClr val="141313"/>
                </a:solidFill>
              </a:rPr>
              <a:t>ame</a:t>
            </a:r>
          </a:p>
          <a:p>
            <a:pPr lvl="1"/>
            <a:r>
              <a:rPr lang="en-US" sz="2000" dirty="0" smtClean="0">
                <a:solidFill>
                  <a:srgbClr val="141313"/>
                </a:solidFill>
              </a:rPr>
              <a:t>Column – Rate</a:t>
            </a:r>
          </a:p>
          <a:p>
            <a:r>
              <a:rPr lang="en-US" sz="2000" dirty="0" smtClean="0">
                <a:solidFill>
                  <a:srgbClr val="141313"/>
                </a:solidFill>
              </a:rPr>
              <a:t>Create employer </a:t>
            </a:r>
            <a:r>
              <a:rPr lang="en-US" sz="2000" dirty="0">
                <a:solidFill>
                  <a:srgbClr val="141313"/>
                </a:solidFill>
              </a:rPr>
              <a:t>t</a:t>
            </a:r>
            <a:r>
              <a:rPr lang="en-US" sz="2000" dirty="0" smtClean="0">
                <a:solidFill>
                  <a:srgbClr val="141313"/>
                </a:solidFill>
              </a:rPr>
              <a:t>ax </a:t>
            </a:r>
            <a:r>
              <a:rPr lang="en-US" sz="2000" dirty="0">
                <a:solidFill>
                  <a:srgbClr val="141313"/>
                </a:solidFill>
              </a:rPr>
              <a:t>e</a:t>
            </a:r>
            <a:r>
              <a:rPr lang="en-US" sz="2000" dirty="0" smtClean="0">
                <a:solidFill>
                  <a:srgbClr val="141313"/>
                </a:solidFill>
              </a:rPr>
              <a:t>lements</a:t>
            </a:r>
          </a:p>
          <a:p>
            <a:pPr lvl="1"/>
            <a:r>
              <a:rPr lang="en-US" sz="2000" dirty="0" smtClean="0">
                <a:solidFill>
                  <a:srgbClr val="141313"/>
                </a:solidFill>
              </a:rPr>
              <a:t>Non Recurring</a:t>
            </a:r>
          </a:p>
          <a:p>
            <a:r>
              <a:rPr lang="en-US" sz="2000" dirty="0" smtClean="0">
                <a:solidFill>
                  <a:srgbClr val="141313"/>
                </a:solidFill>
              </a:rPr>
              <a:t>Create information </a:t>
            </a:r>
            <a:r>
              <a:rPr lang="en-US" sz="2000" dirty="0">
                <a:solidFill>
                  <a:srgbClr val="141313"/>
                </a:solidFill>
              </a:rPr>
              <a:t>e</a:t>
            </a:r>
            <a:r>
              <a:rPr lang="en-US" sz="2000" dirty="0" smtClean="0">
                <a:solidFill>
                  <a:srgbClr val="141313"/>
                </a:solidFill>
              </a:rPr>
              <a:t>lement</a:t>
            </a:r>
          </a:p>
          <a:p>
            <a:pPr lvl="1"/>
            <a:r>
              <a:rPr lang="en-US" sz="2000" dirty="0" smtClean="0">
                <a:solidFill>
                  <a:srgbClr val="141313"/>
                </a:solidFill>
              </a:rPr>
              <a:t>Standard link</a:t>
            </a:r>
          </a:p>
          <a:p>
            <a:pPr lvl="1"/>
            <a:r>
              <a:rPr lang="en-US" sz="2000" dirty="0" smtClean="0">
                <a:solidFill>
                  <a:srgbClr val="141313"/>
                </a:solidFill>
              </a:rPr>
              <a:t>Attach fast </a:t>
            </a:r>
            <a:r>
              <a:rPr lang="en-US" sz="2000" dirty="0">
                <a:solidFill>
                  <a:srgbClr val="141313"/>
                </a:solidFill>
              </a:rPr>
              <a:t>f</a:t>
            </a:r>
            <a:r>
              <a:rPr lang="en-US" sz="2000" dirty="0" smtClean="0">
                <a:solidFill>
                  <a:srgbClr val="141313"/>
                </a:solidFill>
              </a:rPr>
              <a:t>ormula</a:t>
            </a:r>
          </a:p>
          <a:p>
            <a:pPr lvl="1"/>
            <a:r>
              <a:rPr lang="en-US" sz="2000" dirty="0" smtClean="0">
                <a:solidFill>
                  <a:srgbClr val="141313"/>
                </a:solidFill>
              </a:rPr>
              <a:t>Send results via indirect </a:t>
            </a:r>
            <a:r>
              <a:rPr lang="en-US" sz="2000" dirty="0">
                <a:solidFill>
                  <a:srgbClr val="141313"/>
                </a:solidFill>
              </a:rPr>
              <a:t>r</a:t>
            </a:r>
            <a:r>
              <a:rPr lang="en-US" sz="2000" dirty="0" smtClean="0">
                <a:solidFill>
                  <a:srgbClr val="141313"/>
                </a:solidFill>
              </a:rPr>
              <a:t>esults to employer </a:t>
            </a:r>
            <a:r>
              <a:rPr lang="en-US" sz="2000" dirty="0">
                <a:solidFill>
                  <a:srgbClr val="141313"/>
                </a:solidFill>
              </a:rPr>
              <a:t>t</a:t>
            </a:r>
            <a:r>
              <a:rPr lang="en-US" sz="2000" dirty="0" smtClean="0">
                <a:solidFill>
                  <a:srgbClr val="141313"/>
                </a:solidFill>
              </a:rPr>
              <a:t>ax element</a:t>
            </a:r>
            <a:endParaRPr lang="en-US" sz="2000" dirty="0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3" t="-1" b="435"/>
          <a:stretch/>
        </p:blipFill>
        <p:spPr>
          <a:xfrm>
            <a:off x="18851" y="0"/>
            <a:ext cx="7371763" cy="676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2" b="94"/>
          <a:stretch/>
        </p:blipFill>
        <p:spPr>
          <a:xfrm>
            <a:off x="0" y="-18232"/>
            <a:ext cx="6909847" cy="621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038" b="124"/>
          <a:stretch/>
        </p:blipFill>
        <p:spPr>
          <a:xfrm>
            <a:off x="63106" y="111451"/>
            <a:ext cx="9560136" cy="58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smtClean="0"/>
              <a:t>the 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608" y="1921423"/>
            <a:ext cx="8575964" cy="45243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B3838"/>
                </a:solidFill>
              </a:rPr>
              <a:t>Implementing Oracle Payroll for over 20 years</a:t>
            </a:r>
          </a:p>
          <a:p>
            <a:endParaRPr lang="en-US" sz="2400" dirty="0">
              <a:solidFill>
                <a:srgbClr val="3B3838"/>
              </a:solidFill>
            </a:endParaRPr>
          </a:p>
          <a:p>
            <a:r>
              <a:rPr lang="en-US" sz="2400" dirty="0">
                <a:solidFill>
                  <a:srgbClr val="3B3838"/>
                </a:solidFill>
              </a:rPr>
              <a:t>Implemented the  3</a:t>
            </a:r>
            <a:r>
              <a:rPr lang="en-US" sz="2400" baseline="30000" dirty="0">
                <a:solidFill>
                  <a:srgbClr val="3B3838"/>
                </a:solidFill>
              </a:rPr>
              <a:t>rd</a:t>
            </a:r>
            <a:r>
              <a:rPr lang="en-US" sz="2400" dirty="0">
                <a:solidFill>
                  <a:srgbClr val="3B3838"/>
                </a:solidFill>
              </a:rPr>
              <a:t> US Payroll site to go live in 1997</a:t>
            </a:r>
          </a:p>
          <a:p>
            <a:endParaRPr lang="en-US" sz="2400" dirty="0">
              <a:solidFill>
                <a:srgbClr val="3B3838"/>
              </a:solidFill>
            </a:endParaRPr>
          </a:p>
          <a:p>
            <a:r>
              <a:rPr lang="en-US" sz="2400" dirty="0">
                <a:solidFill>
                  <a:srgbClr val="3B3838"/>
                </a:solidFill>
              </a:rPr>
              <a:t>This is my 3</a:t>
            </a:r>
            <a:r>
              <a:rPr lang="en-US" sz="2400" baseline="30000" dirty="0">
                <a:solidFill>
                  <a:srgbClr val="3B3838"/>
                </a:solidFill>
              </a:rPr>
              <a:t>rd</a:t>
            </a:r>
            <a:r>
              <a:rPr lang="en-US" sz="2400" dirty="0">
                <a:solidFill>
                  <a:srgbClr val="3B3838"/>
                </a:solidFill>
              </a:rPr>
              <a:t> Oracle Cloud Payroll implementation</a:t>
            </a:r>
          </a:p>
          <a:p>
            <a:endParaRPr lang="en-US" sz="2400" dirty="0">
              <a:solidFill>
                <a:srgbClr val="3B3838"/>
              </a:solidFill>
            </a:endParaRPr>
          </a:p>
          <a:p>
            <a:r>
              <a:rPr lang="en-US" sz="2400" dirty="0">
                <a:solidFill>
                  <a:srgbClr val="3B3838"/>
                </a:solidFill>
              </a:rPr>
              <a:t>Frequent OHUG, OAUG and Open World Presenter, mostly on Fast Formula solutions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713" y="384568"/>
            <a:ext cx="1468333" cy="153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6" b="1658"/>
          <a:stretch/>
        </p:blipFill>
        <p:spPr>
          <a:xfrm>
            <a:off x="155293" y="575035"/>
            <a:ext cx="11366178" cy="4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</a:t>
            </a:r>
            <a:r>
              <a:rPr lang="en-US" dirty="0" smtClean="0"/>
              <a:t>Formula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772" y="1209067"/>
            <a:ext cx="9538686" cy="452437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>
                <a:solidFill>
                  <a:srgbClr val="141313"/>
                </a:solidFill>
              </a:rPr>
              <a:t>Fast </a:t>
            </a:r>
            <a:r>
              <a:rPr lang="en-US" sz="2400" dirty="0" smtClean="0">
                <a:solidFill>
                  <a:srgbClr val="141313"/>
                </a:solidFill>
              </a:rPr>
              <a:t>formulas </a:t>
            </a:r>
            <a:r>
              <a:rPr lang="en-US" sz="2400" dirty="0">
                <a:solidFill>
                  <a:srgbClr val="141313"/>
                </a:solidFill>
              </a:rPr>
              <a:t>can be used across various Fusion HCM products to: </a:t>
            </a: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Perform </a:t>
            </a:r>
            <a:r>
              <a:rPr lang="en-US" sz="2400" dirty="0">
                <a:solidFill>
                  <a:srgbClr val="141313"/>
                </a:solidFill>
              </a:rPr>
              <a:t>p</a:t>
            </a:r>
            <a:r>
              <a:rPr lang="en-US" sz="2400" dirty="0" smtClean="0">
                <a:solidFill>
                  <a:srgbClr val="141313"/>
                </a:solidFill>
              </a:rPr>
              <a:t>ayroll </a:t>
            </a:r>
            <a:r>
              <a:rPr lang="en-US" sz="2400" dirty="0">
                <a:solidFill>
                  <a:srgbClr val="141313"/>
                </a:solidFill>
              </a:rPr>
              <a:t>c</a:t>
            </a:r>
            <a:r>
              <a:rPr lang="en-US" sz="2400" dirty="0" smtClean="0">
                <a:solidFill>
                  <a:srgbClr val="141313"/>
                </a:solidFill>
              </a:rPr>
              <a:t>alculations </a:t>
            </a:r>
            <a:endParaRPr lang="en-US" sz="2400" dirty="0">
              <a:solidFill>
                <a:srgbClr val="141313"/>
              </a:solidFill>
            </a:endParaRP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Define </a:t>
            </a:r>
            <a:r>
              <a:rPr lang="en-US" sz="2400" dirty="0">
                <a:solidFill>
                  <a:srgbClr val="141313"/>
                </a:solidFill>
              </a:rPr>
              <a:t>rules for paid time off (PTO) accruals </a:t>
            </a: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Calculate </a:t>
            </a:r>
            <a:r>
              <a:rPr lang="en-US" sz="2400" dirty="0">
                <a:solidFill>
                  <a:srgbClr val="141313"/>
                </a:solidFill>
              </a:rPr>
              <a:t>absence duration </a:t>
            </a: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Define </a:t>
            </a:r>
            <a:r>
              <a:rPr lang="en-US" sz="2400" dirty="0">
                <a:solidFill>
                  <a:srgbClr val="141313"/>
                </a:solidFill>
              </a:rPr>
              <a:t>custom calculations for benefits administration </a:t>
            </a: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Edit </a:t>
            </a:r>
            <a:r>
              <a:rPr lang="en-US" sz="2400" dirty="0">
                <a:solidFill>
                  <a:srgbClr val="141313"/>
                </a:solidFill>
              </a:rPr>
              <a:t>rules for object group population for elements or people </a:t>
            </a: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Validate </a:t>
            </a:r>
            <a:r>
              <a:rPr lang="en-US" sz="2400" dirty="0">
                <a:solidFill>
                  <a:srgbClr val="141313"/>
                </a:solidFill>
              </a:rPr>
              <a:t>e</a:t>
            </a:r>
            <a:r>
              <a:rPr lang="en-US" sz="2400" dirty="0" smtClean="0">
                <a:solidFill>
                  <a:srgbClr val="141313"/>
                </a:solidFill>
              </a:rPr>
              <a:t>lement </a:t>
            </a:r>
            <a:r>
              <a:rPr lang="en-US" sz="2400" dirty="0">
                <a:solidFill>
                  <a:srgbClr val="141313"/>
                </a:solidFill>
              </a:rPr>
              <a:t>i</a:t>
            </a:r>
            <a:r>
              <a:rPr lang="en-US" sz="2400" dirty="0" smtClean="0">
                <a:solidFill>
                  <a:srgbClr val="141313"/>
                </a:solidFill>
              </a:rPr>
              <a:t>nput </a:t>
            </a:r>
            <a:r>
              <a:rPr lang="en-US" sz="2400" dirty="0">
                <a:solidFill>
                  <a:srgbClr val="141313"/>
                </a:solidFill>
              </a:rPr>
              <a:t>v</a:t>
            </a:r>
            <a:r>
              <a:rPr lang="en-US" sz="2400" dirty="0" smtClean="0">
                <a:solidFill>
                  <a:srgbClr val="141313"/>
                </a:solidFill>
              </a:rPr>
              <a:t>alues </a:t>
            </a:r>
            <a:r>
              <a:rPr lang="en-US" sz="2400" dirty="0">
                <a:solidFill>
                  <a:srgbClr val="141313"/>
                </a:solidFill>
              </a:rPr>
              <a:t>or </a:t>
            </a:r>
            <a:r>
              <a:rPr lang="en-US" sz="2400" dirty="0" smtClean="0">
                <a:solidFill>
                  <a:srgbClr val="141313"/>
                </a:solidFill>
              </a:rPr>
              <a:t>user-defined </a:t>
            </a:r>
            <a:r>
              <a:rPr lang="en-US" sz="2400" dirty="0">
                <a:solidFill>
                  <a:srgbClr val="141313"/>
                </a:solidFill>
              </a:rPr>
              <a:t>t</a:t>
            </a:r>
            <a:r>
              <a:rPr lang="en-US" sz="2400" dirty="0" smtClean="0">
                <a:solidFill>
                  <a:srgbClr val="141313"/>
                </a:solidFill>
              </a:rPr>
              <a:t>ables </a:t>
            </a:r>
            <a:endParaRPr lang="en-US" sz="2400" dirty="0">
              <a:solidFill>
                <a:srgbClr val="141313"/>
              </a:solidFill>
            </a:endParaRP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Validation </a:t>
            </a:r>
            <a:r>
              <a:rPr lang="en-US" sz="2400" dirty="0">
                <a:solidFill>
                  <a:srgbClr val="141313"/>
                </a:solidFill>
              </a:rPr>
              <a:t>and HCM </a:t>
            </a:r>
            <a:r>
              <a:rPr lang="en-US" sz="2400" dirty="0" smtClean="0">
                <a:solidFill>
                  <a:srgbClr val="141313"/>
                </a:solidFill>
              </a:rPr>
              <a:t>extracts </a:t>
            </a:r>
            <a:endParaRPr lang="en-US" sz="2400" dirty="0">
              <a:solidFill>
                <a:srgbClr val="14131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</a:t>
            </a:r>
            <a:r>
              <a:rPr lang="en-US" dirty="0" smtClean="0"/>
              <a:t>Formula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21" y="1283081"/>
            <a:ext cx="12075703" cy="4957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fr-FR" sz="2000" dirty="0">
                <a:solidFill>
                  <a:srgbClr val="141313"/>
                </a:solidFill>
              </a:rPr>
              <a:t>Oracle Online Documentation Oracle Fusion Applications </a:t>
            </a:r>
            <a:r>
              <a:rPr lang="fr-FR" sz="2000" dirty="0" err="1">
                <a:solidFill>
                  <a:srgbClr val="141313"/>
                </a:solidFill>
              </a:rPr>
              <a:t>Fast</a:t>
            </a:r>
            <a:r>
              <a:rPr lang="fr-FR" sz="2000" dirty="0">
                <a:solidFill>
                  <a:srgbClr val="141313"/>
                </a:solidFill>
              </a:rPr>
              <a:t> Formula Guide http://docs.oracle.com/cd/E38454_01/doc.1117/e36894.pdf (Release 7) </a:t>
            </a:r>
          </a:p>
          <a:p>
            <a:r>
              <a:rPr lang="en-US" sz="2000" dirty="0" smtClean="0">
                <a:solidFill>
                  <a:srgbClr val="141313"/>
                </a:solidFill>
              </a:rPr>
              <a:t>Fusion </a:t>
            </a:r>
            <a:r>
              <a:rPr lang="en-US" sz="2000" dirty="0">
                <a:solidFill>
                  <a:srgbClr val="141313"/>
                </a:solidFill>
              </a:rPr>
              <a:t>Payroll: Fast Formula Frequently Asked Questions (FAQ) (Note 1579739.1) </a:t>
            </a:r>
          </a:p>
          <a:p>
            <a:r>
              <a:rPr lang="en-US" sz="2000" dirty="0" smtClean="0">
                <a:solidFill>
                  <a:srgbClr val="141313"/>
                </a:solidFill>
              </a:rPr>
              <a:t>Fusion </a:t>
            </a:r>
            <a:r>
              <a:rPr lang="en-US" sz="2000" dirty="0">
                <a:solidFill>
                  <a:srgbClr val="141313"/>
                </a:solidFill>
              </a:rPr>
              <a:t>Payroll: Fast Formulas Troubleshooting Guide (Note 1560556.1) </a:t>
            </a:r>
          </a:p>
          <a:p>
            <a:r>
              <a:rPr lang="en-US" sz="2000" dirty="0" smtClean="0">
                <a:solidFill>
                  <a:srgbClr val="141313"/>
                </a:solidFill>
              </a:rPr>
              <a:t>Case </a:t>
            </a:r>
            <a:r>
              <a:rPr lang="en-US" sz="2000" dirty="0">
                <a:solidFill>
                  <a:srgbClr val="141313"/>
                </a:solidFill>
              </a:rPr>
              <a:t>Study: Fusion Payroll: How to Create and Modify a Fast Formula(Note 1579738.1) </a:t>
            </a:r>
          </a:p>
          <a:p>
            <a:r>
              <a:rPr lang="en-US" sz="2000" dirty="0" smtClean="0">
                <a:solidFill>
                  <a:srgbClr val="141313"/>
                </a:solidFill>
              </a:rPr>
              <a:t>Case </a:t>
            </a:r>
            <a:r>
              <a:rPr lang="en-US" sz="2000" dirty="0">
                <a:solidFill>
                  <a:srgbClr val="141313"/>
                </a:solidFill>
              </a:rPr>
              <a:t>Study : Fusion Fast Formula: How to Create Fast Formula For Element Entry Input Value Validation (Note 1615323.1) </a:t>
            </a:r>
          </a:p>
          <a:p>
            <a:r>
              <a:rPr lang="en-US" sz="2000" dirty="0" smtClean="0">
                <a:solidFill>
                  <a:srgbClr val="141313"/>
                </a:solidFill>
              </a:rPr>
              <a:t>Fusion </a:t>
            </a:r>
            <a:r>
              <a:rPr lang="en-US" sz="2000" dirty="0">
                <a:solidFill>
                  <a:srgbClr val="141313"/>
                </a:solidFill>
              </a:rPr>
              <a:t>Global Payroll: Types Of License In Fusion Payroll (Note1611941.1) </a:t>
            </a:r>
          </a:p>
          <a:p>
            <a:r>
              <a:rPr lang="en-US" sz="2000" dirty="0" smtClean="0">
                <a:solidFill>
                  <a:srgbClr val="141313"/>
                </a:solidFill>
              </a:rPr>
              <a:t>Benefits </a:t>
            </a:r>
            <a:r>
              <a:rPr lang="en-US" sz="2000" dirty="0">
                <a:solidFill>
                  <a:srgbClr val="141313"/>
                </a:solidFill>
              </a:rPr>
              <a:t>Fast Formula Reference Guide for Oracle Fusion Benefits (Note </a:t>
            </a:r>
            <a:r>
              <a:rPr lang="en-US" sz="2000" dirty="0" smtClean="0">
                <a:solidFill>
                  <a:srgbClr val="141313"/>
                </a:solidFill>
              </a:rPr>
              <a:t>1456985.1</a:t>
            </a:r>
            <a:r>
              <a:rPr lang="en-US" sz="2000" dirty="0">
                <a:solidFill>
                  <a:srgbClr val="141313"/>
                </a:solidFill>
              </a:rPr>
              <a:t>) </a:t>
            </a:r>
            <a:endParaRPr lang="en-US" sz="2000" dirty="0" smtClean="0">
              <a:solidFill>
                <a:srgbClr val="141313"/>
              </a:solidFill>
            </a:endParaRPr>
          </a:p>
          <a:p>
            <a:r>
              <a:rPr lang="en-US" sz="2000" dirty="0" smtClean="0">
                <a:solidFill>
                  <a:srgbClr val="141313"/>
                </a:solidFill>
              </a:rPr>
              <a:t>Fusion Fast Formula: </a:t>
            </a:r>
            <a:r>
              <a:rPr lang="en-US" sz="2000" dirty="0" err="1" smtClean="0">
                <a:solidFill>
                  <a:srgbClr val="141313"/>
                </a:solidFill>
              </a:rPr>
              <a:t>OHUG</a:t>
            </a:r>
            <a:r>
              <a:rPr lang="en-US" sz="2000" dirty="0" smtClean="0">
                <a:solidFill>
                  <a:srgbClr val="141313"/>
                </a:solidFill>
              </a:rPr>
              <a:t> Presentation June 2014 (Note 1900375.1)</a:t>
            </a:r>
            <a:endParaRPr lang="en-US" sz="2000" dirty="0">
              <a:solidFill>
                <a:srgbClr val="14131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41313"/>
                </a:solidFill>
              </a:rPr>
              <a:t>Company paid union </a:t>
            </a:r>
            <a:r>
              <a:rPr lang="en-US" sz="2400" dirty="0">
                <a:solidFill>
                  <a:srgbClr val="141313"/>
                </a:solidFill>
              </a:rPr>
              <a:t>h</a:t>
            </a:r>
            <a:r>
              <a:rPr lang="en-US" sz="2400" dirty="0" smtClean="0">
                <a:solidFill>
                  <a:srgbClr val="141313"/>
                </a:solidFill>
              </a:rPr>
              <a:t>ealth and welfare benefits</a:t>
            </a:r>
          </a:p>
          <a:p>
            <a:r>
              <a:rPr lang="en-US" sz="2400" dirty="0" smtClean="0">
                <a:solidFill>
                  <a:srgbClr val="141313"/>
                </a:solidFill>
              </a:rPr>
              <a:t>Over 100 different funds based on union local</a:t>
            </a:r>
          </a:p>
          <a:p>
            <a:r>
              <a:rPr lang="en-US" sz="2400" dirty="0" smtClean="0">
                <a:solidFill>
                  <a:srgbClr val="141313"/>
                </a:solidFill>
              </a:rPr>
              <a:t>Benefit is based on different criteria</a:t>
            </a: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Days worked in a work-week</a:t>
            </a: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Hours worked in a work-week</a:t>
            </a: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Trips completed in a work-work</a:t>
            </a: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Gregorian month  </a:t>
            </a:r>
            <a:endParaRPr lang="en-US" sz="2400" dirty="0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Days </a:t>
            </a:r>
            <a:r>
              <a:rPr lang="en-US" dirty="0" smtClean="0"/>
              <a:t>Worked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545" y="1507810"/>
            <a:ext cx="10067827" cy="4524375"/>
          </a:xfrm>
        </p:spPr>
        <p:txBody>
          <a:bodyPr/>
          <a:lstStyle/>
          <a:p>
            <a:r>
              <a:rPr lang="en-US" sz="2400" dirty="0" smtClean="0">
                <a:solidFill>
                  <a:srgbClr val="3B3838"/>
                </a:solidFill>
              </a:rPr>
              <a:t>Multiple timecards in a day, must count as one</a:t>
            </a:r>
          </a:p>
          <a:p>
            <a:r>
              <a:rPr lang="en-US" sz="2400" dirty="0" smtClean="0">
                <a:solidFill>
                  <a:srgbClr val="3B3838"/>
                </a:solidFill>
              </a:rPr>
              <a:t>Used working storage/arrays to keep track of date </a:t>
            </a:r>
            <a:r>
              <a:rPr lang="en-US" sz="2400" dirty="0">
                <a:solidFill>
                  <a:srgbClr val="3B3838"/>
                </a:solidFill>
              </a:rPr>
              <a:t>e</a:t>
            </a:r>
            <a:r>
              <a:rPr lang="en-US" sz="2400" dirty="0" smtClean="0">
                <a:solidFill>
                  <a:srgbClr val="3B3838"/>
                </a:solidFill>
              </a:rPr>
              <a:t>arned</a:t>
            </a:r>
          </a:p>
          <a:p>
            <a:r>
              <a:rPr lang="en-US" sz="2400" dirty="0" smtClean="0">
                <a:solidFill>
                  <a:srgbClr val="3B3838"/>
                </a:solidFill>
              </a:rPr>
              <a:t>Timecard formulas were modified to track the number of days</a:t>
            </a:r>
          </a:p>
          <a:p>
            <a:r>
              <a:rPr lang="en-US" sz="2400" dirty="0" smtClean="0">
                <a:solidFill>
                  <a:srgbClr val="3B3838"/>
                </a:solidFill>
              </a:rPr>
              <a:t>Employer liability formulas were modified to calculate the actual liability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</a:t>
            </a:r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508750"/>
            <a:ext cx="10186902" cy="45243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41313"/>
                </a:solidFill>
              </a:rPr>
              <a:t>Internal cache memory that is global to the payroll process</a:t>
            </a:r>
          </a:p>
          <a:p>
            <a:r>
              <a:rPr lang="en-US" sz="2400" dirty="0" smtClean="0">
                <a:solidFill>
                  <a:srgbClr val="141313"/>
                </a:solidFill>
              </a:rPr>
              <a:t>Values stored by one formula can be referenced in subsequent formulas</a:t>
            </a:r>
            <a:endParaRPr lang="en-US" sz="2400" dirty="0">
              <a:solidFill>
                <a:srgbClr val="141313"/>
              </a:solidFill>
            </a:endParaRPr>
          </a:p>
          <a:p>
            <a:r>
              <a:rPr lang="en-US" sz="2400" dirty="0">
                <a:solidFill>
                  <a:srgbClr val="141313"/>
                </a:solidFill>
              </a:rPr>
              <a:t>There are four working storage area call methods: </a:t>
            </a:r>
          </a:p>
          <a:p>
            <a:pPr lvl="1"/>
            <a:r>
              <a:rPr lang="en-US" sz="2400" dirty="0" err="1" smtClean="0">
                <a:solidFill>
                  <a:srgbClr val="141313"/>
                </a:solidFill>
              </a:rPr>
              <a:t>WSA_EXISTS</a:t>
            </a:r>
            <a:r>
              <a:rPr lang="en-US" sz="2400" dirty="0" smtClean="0">
                <a:solidFill>
                  <a:srgbClr val="141313"/>
                </a:solidFill>
              </a:rPr>
              <a:t> </a:t>
            </a:r>
            <a:endParaRPr lang="en-US" sz="2400" dirty="0">
              <a:solidFill>
                <a:srgbClr val="141313"/>
              </a:solidFill>
            </a:endParaRPr>
          </a:p>
          <a:p>
            <a:pPr lvl="1"/>
            <a:r>
              <a:rPr lang="en-US" sz="2400" dirty="0" err="1" smtClean="0">
                <a:solidFill>
                  <a:srgbClr val="141313"/>
                </a:solidFill>
              </a:rPr>
              <a:t>WSA_DELETE</a:t>
            </a:r>
            <a:r>
              <a:rPr lang="en-US" sz="2400" dirty="0" smtClean="0">
                <a:solidFill>
                  <a:srgbClr val="141313"/>
                </a:solidFill>
              </a:rPr>
              <a:t> </a:t>
            </a:r>
            <a:endParaRPr lang="en-US" sz="2400" dirty="0">
              <a:solidFill>
                <a:srgbClr val="141313"/>
              </a:solidFill>
            </a:endParaRPr>
          </a:p>
          <a:p>
            <a:pPr lvl="1"/>
            <a:r>
              <a:rPr lang="en-US" sz="2400" dirty="0" err="1" smtClean="0">
                <a:solidFill>
                  <a:srgbClr val="141313"/>
                </a:solidFill>
              </a:rPr>
              <a:t>WSA_SET</a:t>
            </a:r>
            <a:r>
              <a:rPr lang="en-US" sz="2400" dirty="0" smtClean="0">
                <a:solidFill>
                  <a:srgbClr val="141313"/>
                </a:solidFill>
              </a:rPr>
              <a:t> </a:t>
            </a:r>
            <a:endParaRPr lang="en-US" sz="2400" dirty="0">
              <a:solidFill>
                <a:srgbClr val="141313"/>
              </a:solidFill>
            </a:endParaRPr>
          </a:p>
          <a:p>
            <a:pPr lvl="1"/>
            <a:r>
              <a:rPr lang="en-US" sz="2400" dirty="0" err="1" smtClean="0">
                <a:solidFill>
                  <a:srgbClr val="141313"/>
                </a:solidFill>
              </a:rPr>
              <a:t>WSA_GET</a:t>
            </a:r>
            <a:r>
              <a:rPr lang="en-US" sz="2400" dirty="0" smtClean="0">
                <a:solidFill>
                  <a:srgbClr val="141313"/>
                </a:solidFill>
              </a:rPr>
              <a:t> </a:t>
            </a:r>
            <a:endParaRPr lang="en-US" sz="2400" dirty="0">
              <a:solidFill>
                <a:srgbClr val="14131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41313"/>
                </a:solidFill>
              </a:rPr>
              <a:t>Variables that can hold dates, numbers or text</a:t>
            </a:r>
          </a:p>
          <a:p>
            <a:r>
              <a:rPr lang="en-US" sz="2400" dirty="0" smtClean="0">
                <a:solidFill>
                  <a:srgbClr val="141313"/>
                </a:solidFill>
              </a:rPr>
              <a:t>Similar to PL/SQL index-by tables</a:t>
            </a:r>
            <a:endParaRPr lang="en-US" sz="2400" dirty="0">
              <a:solidFill>
                <a:srgbClr val="141313"/>
              </a:solidFill>
            </a:endParaRPr>
          </a:p>
          <a:p>
            <a:r>
              <a:rPr lang="en-US" sz="2400" dirty="0">
                <a:solidFill>
                  <a:srgbClr val="141313"/>
                </a:solidFill>
              </a:rPr>
              <a:t>Methods are provided to get the first and last indexes and to get the next or prior index given an index </a:t>
            </a:r>
          </a:p>
          <a:p>
            <a:pPr marL="0" indent="0">
              <a:buNone/>
            </a:pPr>
            <a:endParaRPr lang="en-US" sz="2400" dirty="0">
              <a:solidFill>
                <a:srgbClr val="141313"/>
              </a:solidFill>
            </a:endParaRPr>
          </a:p>
          <a:p>
            <a:pPr marL="457200" lvl="1" indent="0">
              <a:buNone/>
            </a:pPr>
            <a:r>
              <a:rPr lang="en-US" sz="2400" i="1" dirty="0" smtClean="0">
                <a:solidFill>
                  <a:srgbClr val="141313"/>
                </a:solidFill>
              </a:rPr>
              <a:t>J = J + 1</a:t>
            </a:r>
          </a:p>
          <a:p>
            <a:pPr marL="457200" lvl="1" indent="0">
              <a:buNone/>
            </a:pPr>
            <a:r>
              <a:rPr lang="en-US" sz="2400" i="1" dirty="0" err="1" smtClean="0">
                <a:solidFill>
                  <a:srgbClr val="141313"/>
                </a:solidFill>
              </a:rPr>
              <a:t>Date_Earned</a:t>
            </a:r>
            <a:r>
              <a:rPr lang="en-US" sz="2400" i="1" dirty="0" smtClean="0">
                <a:solidFill>
                  <a:srgbClr val="141313"/>
                </a:solidFill>
              </a:rPr>
              <a:t>[J] = </a:t>
            </a:r>
            <a:r>
              <a:rPr lang="en-US" sz="2400" i="1" dirty="0" err="1" smtClean="0">
                <a:solidFill>
                  <a:srgbClr val="141313"/>
                </a:solidFill>
              </a:rPr>
              <a:t>This_Date_Earned</a:t>
            </a:r>
            <a:endParaRPr lang="en-US" sz="2400" i="1" dirty="0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>
                <a:solidFill>
                  <a:srgbClr val="141313"/>
                </a:solidFill>
              </a:rPr>
              <a:t>WHILE-loop type is supported </a:t>
            </a:r>
          </a:p>
          <a:p>
            <a:pPr lvl="1"/>
            <a:r>
              <a:rPr lang="en-US" sz="2400" dirty="0" smtClean="0">
                <a:solidFill>
                  <a:srgbClr val="141313"/>
                </a:solidFill>
              </a:rPr>
              <a:t>Allows </a:t>
            </a:r>
            <a:r>
              <a:rPr lang="en-US" sz="2400" dirty="0">
                <a:solidFill>
                  <a:srgbClr val="141313"/>
                </a:solidFill>
              </a:rPr>
              <a:t>to go through a set of values (users-defined tables, date tracked values)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67" y="1185608"/>
            <a:ext cx="11340677" cy="484733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141313"/>
                </a:solidFill>
              </a:rPr>
              <a:t>Since the names are global, had to add assignment ID to the </a:t>
            </a:r>
            <a:r>
              <a:rPr lang="en-US" sz="2000" dirty="0" err="1" smtClean="0">
                <a:solidFill>
                  <a:srgbClr val="141313"/>
                </a:solidFill>
              </a:rPr>
              <a:t>WSA</a:t>
            </a:r>
            <a:r>
              <a:rPr lang="en-US" sz="2000" dirty="0" smtClean="0">
                <a:solidFill>
                  <a:srgbClr val="141313"/>
                </a:solidFill>
              </a:rPr>
              <a:t> name</a:t>
            </a:r>
          </a:p>
          <a:p>
            <a:pPr marL="0" indent="0">
              <a:buNone/>
            </a:pPr>
            <a:endParaRPr lang="en-US" sz="2000" dirty="0" smtClean="0">
              <a:solidFill>
                <a:srgbClr val="141313"/>
              </a:solidFill>
            </a:endParaRPr>
          </a:p>
          <a:p>
            <a:pPr marL="457200" lvl="1" indent="0">
              <a:buNone/>
            </a:pPr>
            <a:r>
              <a:rPr lang="en-US" sz="2000" i="1" dirty="0" err="1">
                <a:solidFill>
                  <a:srgbClr val="141313"/>
                </a:solidFill>
              </a:rPr>
              <a:t>Date_Earned_Name</a:t>
            </a:r>
            <a:r>
              <a:rPr lang="en-US" sz="2000" i="1" dirty="0">
                <a:solidFill>
                  <a:srgbClr val="141313"/>
                </a:solidFill>
              </a:rPr>
              <a:t> = '</a:t>
            </a:r>
            <a:r>
              <a:rPr lang="en-US" sz="2000" i="1" dirty="0" err="1">
                <a:solidFill>
                  <a:srgbClr val="141313"/>
                </a:solidFill>
              </a:rPr>
              <a:t>HWP_Date_Earned</a:t>
            </a:r>
            <a:r>
              <a:rPr lang="en-US" sz="2000" i="1" dirty="0">
                <a:solidFill>
                  <a:srgbClr val="141313"/>
                </a:solidFill>
              </a:rPr>
              <a:t>' + '*' + </a:t>
            </a:r>
            <a:r>
              <a:rPr lang="en-US" sz="2000" i="1" dirty="0" err="1">
                <a:solidFill>
                  <a:srgbClr val="141313"/>
                </a:solidFill>
              </a:rPr>
              <a:t>TO_CHAR</a:t>
            </a:r>
            <a:r>
              <a:rPr lang="en-US" sz="2000" i="1" dirty="0">
                <a:solidFill>
                  <a:srgbClr val="141313"/>
                </a:solidFill>
              </a:rPr>
              <a:t>(</a:t>
            </a:r>
            <a:r>
              <a:rPr lang="en-US" sz="2000" i="1" dirty="0" err="1">
                <a:solidFill>
                  <a:srgbClr val="141313"/>
                </a:solidFill>
              </a:rPr>
              <a:t>Assg_ID</a:t>
            </a:r>
            <a:r>
              <a:rPr lang="en-US" sz="2000" i="1" dirty="0" smtClean="0">
                <a:solidFill>
                  <a:srgbClr val="141313"/>
                </a:solidFill>
              </a:rPr>
              <a:t>)</a:t>
            </a:r>
          </a:p>
          <a:p>
            <a:pPr marL="457200" lvl="1" indent="0">
              <a:buNone/>
            </a:pPr>
            <a:endParaRPr lang="en-US" sz="2000" i="1" dirty="0">
              <a:solidFill>
                <a:srgbClr val="141313"/>
              </a:solidFill>
            </a:endParaRPr>
          </a:p>
          <a:p>
            <a:r>
              <a:rPr lang="en-US" sz="2000" dirty="0" smtClean="0">
                <a:solidFill>
                  <a:srgbClr val="141313"/>
                </a:solidFill>
              </a:rPr>
              <a:t>Check for existence of the </a:t>
            </a:r>
            <a:r>
              <a:rPr lang="en-US" sz="2000" dirty="0" err="1" smtClean="0">
                <a:solidFill>
                  <a:srgbClr val="141313"/>
                </a:solidFill>
              </a:rPr>
              <a:t>WSA</a:t>
            </a:r>
            <a:r>
              <a:rPr lang="en-US" sz="2000" dirty="0" smtClean="0">
                <a:solidFill>
                  <a:srgbClr val="141313"/>
                </a:solidFill>
              </a:rPr>
              <a:t> variable:</a:t>
            </a:r>
          </a:p>
          <a:p>
            <a:endParaRPr lang="en-US" sz="2000" dirty="0">
              <a:solidFill>
                <a:srgbClr val="141313"/>
              </a:solidFill>
            </a:endParaRPr>
          </a:p>
          <a:p>
            <a:pPr marL="457200" lvl="1" indent="0">
              <a:buNone/>
            </a:pPr>
            <a:r>
              <a:rPr lang="en-US" sz="2000" i="1" dirty="0" err="1">
                <a:solidFill>
                  <a:srgbClr val="141313"/>
                </a:solidFill>
              </a:rPr>
              <a:t>This_Date_Earned</a:t>
            </a:r>
            <a:r>
              <a:rPr lang="en-US" sz="2000" i="1" dirty="0">
                <a:solidFill>
                  <a:srgbClr val="141313"/>
                </a:solidFill>
              </a:rPr>
              <a:t> </a:t>
            </a:r>
            <a:r>
              <a:rPr lang="en-US" sz="2000" i="1" dirty="0">
                <a:solidFill>
                  <a:srgbClr val="141313"/>
                </a:solidFill>
              </a:rPr>
              <a:t>= </a:t>
            </a:r>
            <a:r>
              <a:rPr lang="en-US" sz="2000" i="1" dirty="0" err="1">
                <a:solidFill>
                  <a:srgbClr val="141313"/>
                </a:solidFill>
              </a:rPr>
              <a:t>TO_CHAR</a:t>
            </a:r>
            <a:r>
              <a:rPr lang="en-US" sz="2000" i="1" dirty="0">
                <a:solidFill>
                  <a:srgbClr val="141313"/>
                </a:solidFill>
              </a:rPr>
              <a:t>(</a:t>
            </a:r>
            <a:r>
              <a:rPr lang="en-US" sz="2000" i="1" dirty="0" err="1">
                <a:solidFill>
                  <a:srgbClr val="141313"/>
                </a:solidFill>
              </a:rPr>
              <a:t>Earned_Date</a:t>
            </a:r>
            <a:r>
              <a:rPr lang="en-US" sz="2000" i="1" dirty="0">
                <a:solidFill>
                  <a:srgbClr val="141313"/>
                </a:solidFill>
              </a:rPr>
              <a:t>)</a:t>
            </a:r>
          </a:p>
          <a:p>
            <a:pPr marL="457200" lvl="1" indent="0">
              <a:buNone/>
            </a:pPr>
            <a:endParaRPr lang="en-US" sz="2000" i="1" dirty="0">
              <a:solidFill>
                <a:srgbClr val="141313"/>
              </a:solidFill>
            </a:endParaRPr>
          </a:p>
          <a:p>
            <a:pPr marL="457200" lvl="1" indent="0">
              <a:buNone/>
            </a:pPr>
            <a:r>
              <a:rPr lang="en-US" sz="2000" i="1" dirty="0">
                <a:solidFill>
                  <a:srgbClr val="141313"/>
                </a:solidFill>
              </a:rPr>
              <a:t>IF (</a:t>
            </a:r>
            <a:r>
              <a:rPr lang="en-US" sz="2000" i="1" dirty="0" err="1">
                <a:solidFill>
                  <a:srgbClr val="141313"/>
                </a:solidFill>
              </a:rPr>
              <a:t>WSA_EXISTS</a:t>
            </a:r>
            <a:r>
              <a:rPr lang="en-US" sz="2000" i="1" dirty="0">
                <a:solidFill>
                  <a:srgbClr val="141313"/>
                </a:solidFill>
              </a:rPr>
              <a:t>(Date_Earned_Name,'</a:t>
            </a:r>
            <a:r>
              <a:rPr lang="en-US" sz="2000" i="1" dirty="0" err="1">
                <a:solidFill>
                  <a:srgbClr val="141313"/>
                </a:solidFill>
              </a:rPr>
              <a:t>TEXT_NUMBER</a:t>
            </a:r>
            <a:r>
              <a:rPr lang="en-US" sz="2000" i="1" dirty="0">
                <a:solidFill>
                  <a:srgbClr val="141313"/>
                </a:solidFill>
              </a:rPr>
              <a:t>')) </a:t>
            </a:r>
          </a:p>
          <a:p>
            <a:pPr marL="457200" lvl="1" indent="0">
              <a:buNone/>
            </a:pPr>
            <a:r>
              <a:rPr lang="en-US" sz="2000" i="1" dirty="0">
                <a:solidFill>
                  <a:srgbClr val="141313"/>
                </a:solidFill>
              </a:rPr>
              <a:t> </a:t>
            </a:r>
            <a:r>
              <a:rPr lang="en-US" sz="2000" i="1" dirty="0">
                <a:solidFill>
                  <a:srgbClr val="141313"/>
                </a:solidFill>
              </a:rPr>
              <a:t> THEN </a:t>
            </a:r>
            <a:r>
              <a:rPr lang="en-US" sz="2000" i="1" dirty="0" err="1">
                <a:solidFill>
                  <a:srgbClr val="141313"/>
                </a:solidFill>
              </a:rPr>
              <a:t>YRC_Date_Earned</a:t>
            </a:r>
            <a:r>
              <a:rPr lang="en-US" sz="2000" i="1" dirty="0">
                <a:solidFill>
                  <a:srgbClr val="141313"/>
                </a:solidFill>
              </a:rPr>
              <a:t> = </a:t>
            </a:r>
            <a:r>
              <a:rPr lang="en-US" sz="2000" i="1" dirty="0" err="1">
                <a:solidFill>
                  <a:srgbClr val="141313"/>
                </a:solidFill>
              </a:rPr>
              <a:t>WSA_GET</a:t>
            </a:r>
            <a:r>
              <a:rPr lang="en-US" sz="2000" i="1" dirty="0">
                <a:solidFill>
                  <a:srgbClr val="141313"/>
                </a:solidFill>
              </a:rPr>
              <a:t>(</a:t>
            </a:r>
            <a:r>
              <a:rPr lang="en-US" sz="2000" i="1" dirty="0" err="1">
                <a:solidFill>
                  <a:srgbClr val="141313"/>
                </a:solidFill>
              </a:rPr>
              <a:t>Date_Earned_Name,EMPTY_TEXT_NUMBER</a:t>
            </a:r>
            <a:r>
              <a:rPr lang="en-US" sz="2000" i="1" dirty="0">
                <a:solidFill>
                  <a:srgbClr val="141313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sz="2000" i="1" dirty="0">
                <a:solidFill>
                  <a:srgbClr val="141313"/>
                </a:solidFill>
              </a:rPr>
              <a:t> ELSE </a:t>
            </a:r>
          </a:p>
          <a:p>
            <a:pPr marL="457200" lvl="1" indent="0">
              <a:buNone/>
            </a:pPr>
            <a:r>
              <a:rPr lang="en-US" sz="2000" i="1" dirty="0">
                <a:solidFill>
                  <a:srgbClr val="141313"/>
                </a:solidFill>
              </a:rPr>
              <a:t>    </a:t>
            </a:r>
            <a:r>
              <a:rPr lang="en-US" sz="2000" i="1" dirty="0" err="1">
                <a:solidFill>
                  <a:srgbClr val="141313"/>
                </a:solidFill>
              </a:rPr>
              <a:t>YRC_Date_Earned</a:t>
            </a:r>
            <a:r>
              <a:rPr lang="en-US" sz="2000" i="1" dirty="0">
                <a:solidFill>
                  <a:srgbClr val="141313"/>
                </a:solidFill>
              </a:rPr>
              <a:t>[1</a:t>
            </a:r>
            <a:r>
              <a:rPr lang="en-US" sz="2000" i="1" dirty="0">
                <a:solidFill>
                  <a:srgbClr val="141313"/>
                </a:solidFill>
              </a:rPr>
              <a:t>] = </a:t>
            </a:r>
            <a:r>
              <a:rPr lang="en-US" sz="2000" i="1" dirty="0" err="1">
                <a:solidFill>
                  <a:srgbClr val="141313"/>
                </a:solidFill>
              </a:rPr>
              <a:t>This_Date_Earned</a:t>
            </a:r>
            <a:endParaRPr lang="en-US" sz="2000" i="1" dirty="0">
              <a:solidFill>
                <a:srgbClr val="141313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88" y="1123234"/>
            <a:ext cx="11444457" cy="465224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41313"/>
                </a:solidFill>
              </a:rPr>
              <a:t>Loop through the array to see if current date exists:</a:t>
            </a:r>
          </a:p>
          <a:p>
            <a:endParaRPr lang="en-US" sz="2400" dirty="0">
              <a:solidFill>
                <a:srgbClr val="141313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141313"/>
                </a:solidFill>
              </a:rPr>
              <a:t>     </a:t>
            </a:r>
            <a:r>
              <a:rPr lang="en-US" sz="2400" i="1" dirty="0" err="1">
                <a:solidFill>
                  <a:srgbClr val="141313"/>
                </a:solidFill>
              </a:rPr>
              <a:t>i</a:t>
            </a:r>
            <a:r>
              <a:rPr lang="en-US" sz="2400" i="1" dirty="0">
                <a:solidFill>
                  <a:srgbClr val="141313"/>
                </a:solidFill>
              </a:rPr>
              <a:t>=1</a:t>
            </a:r>
            <a:endParaRPr lang="en-US" sz="2400" i="1" dirty="0">
              <a:solidFill>
                <a:srgbClr val="141313"/>
              </a:solidFill>
            </a:endParaRPr>
          </a:p>
          <a:p>
            <a:pPr marL="457200" lvl="1" indent="0">
              <a:buNone/>
            </a:pPr>
            <a:r>
              <a:rPr lang="en-US" sz="2400" i="1" dirty="0">
                <a:solidFill>
                  <a:srgbClr val="141313"/>
                </a:solidFill>
              </a:rPr>
              <a:t>     Found = 'NO'</a:t>
            </a:r>
          </a:p>
          <a:p>
            <a:pPr marL="457200" lvl="1" indent="0">
              <a:buNone/>
            </a:pPr>
            <a:r>
              <a:rPr lang="en-US" sz="2400" i="1" dirty="0">
                <a:solidFill>
                  <a:srgbClr val="141313"/>
                </a:solidFill>
              </a:rPr>
              <a:t>     WHILE (</a:t>
            </a:r>
            <a:r>
              <a:rPr lang="en-US" sz="2400" i="1" dirty="0" err="1">
                <a:solidFill>
                  <a:srgbClr val="141313"/>
                </a:solidFill>
              </a:rPr>
              <a:t>YRC_Date_Earned.EXISTS</a:t>
            </a:r>
            <a:r>
              <a:rPr lang="en-US" sz="2400" i="1" dirty="0">
                <a:solidFill>
                  <a:srgbClr val="141313"/>
                </a:solidFill>
              </a:rPr>
              <a:t>(</a:t>
            </a:r>
            <a:r>
              <a:rPr lang="en-US" sz="2400" i="1" dirty="0" err="1">
                <a:solidFill>
                  <a:srgbClr val="141313"/>
                </a:solidFill>
              </a:rPr>
              <a:t>i</a:t>
            </a:r>
            <a:r>
              <a:rPr lang="en-US" sz="2400" i="1" dirty="0">
                <a:solidFill>
                  <a:srgbClr val="141313"/>
                </a:solidFill>
              </a:rPr>
              <a:t>)) LOOP</a:t>
            </a:r>
          </a:p>
          <a:p>
            <a:pPr marL="457200" lvl="1" indent="0">
              <a:buNone/>
            </a:pPr>
            <a:r>
              <a:rPr lang="en-US" sz="2400" i="1" dirty="0">
                <a:solidFill>
                  <a:srgbClr val="141313"/>
                </a:solidFill>
              </a:rPr>
              <a:t>      (</a:t>
            </a:r>
          </a:p>
          <a:p>
            <a:pPr marL="457200" lvl="1" indent="0">
              <a:buNone/>
            </a:pPr>
            <a:r>
              <a:rPr lang="en-US" sz="2400" i="1" dirty="0">
                <a:solidFill>
                  <a:srgbClr val="141313"/>
                </a:solidFill>
              </a:rPr>
              <a:t>        IF </a:t>
            </a:r>
            <a:r>
              <a:rPr lang="en-US" sz="2400" i="1" dirty="0" err="1">
                <a:solidFill>
                  <a:srgbClr val="141313"/>
                </a:solidFill>
              </a:rPr>
              <a:t>YRC_Date_Earned</a:t>
            </a:r>
            <a:r>
              <a:rPr lang="en-US" sz="2400" i="1" dirty="0">
                <a:solidFill>
                  <a:srgbClr val="141313"/>
                </a:solidFill>
              </a:rPr>
              <a:t>[</a:t>
            </a:r>
            <a:r>
              <a:rPr lang="en-US" sz="2400" i="1" dirty="0" err="1">
                <a:solidFill>
                  <a:srgbClr val="141313"/>
                </a:solidFill>
              </a:rPr>
              <a:t>i</a:t>
            </a:r>
            <a:r>
              <a:rPr lang="en-US" sz="2400" i="1" dirty="0">
                <a:solidFill>
                  <a:srgbClr val="141313"/>
                </a:solidFill>
              </a:rPr>
              <a:t>] = </a:t>
            </a:r>
            <a:r>
              <a:rPr lang="en-US" sz="2400" i="1" dirty="0" err="1">
                <a:solidFill>
                  <a:srgbClr val="141313"/>
                </a:solidFill>
              </a:rPr>
              <a:t>This_Date_Earned</a:t>
            </a:r>
            <a:r>
              <a:rPr lang="en-US" sz="2400" i="1" dirty="0">
                <a:solidFill>
                  <a:srgbClr val="141313"/>
                </a:solidFill>
              </a:rPr>
              <a:t> THEN Found = 'YES'</a:t>
            </a:r>
          </a:p>
          <a:p>
            <a:pPr marL="457200" lvl="1" indent="0">
              <a:buNone/>
            </a:pPr>
            <a:r>
              <a:rPr lang="en-US" sz="2400" i="1" dirty="0">
                <a:solidFill>
                  <a:srgbClr val="141313"/>
                </a:solidFill>
              </a:rPr>
              <a:t>        </a:t>
            </a:r>
            <a:r>
              <a:rPr lang="en-US" sz="2400" i="1" dirty="0" err="1">
                <a:solidFill>
                  <a:srgbClr val="141313"/>
                </a:solidFill>
              </a:rPr>
              <a:t>i</a:t>
            </a:r>
            <a:r>
              <a:rPr lang="en-US" sz="2400" i="1" dirty="0">
                <a:solidFill>
                  <a:srgbClr val="141313"/>
                </a:solidFill>
              </a:rPr>
              <a:t>=i+1</a:t>
            </a:r>
          </a:p>
          <a:p>
            <a:pPr marL="457200" lvl="1" indent="0">
              <a:buNone/>
            </a:pPr>
            <a:r>
              <a:rPr lang="en-US" sz="2400" i="1" dirty="0">
                <a:solidFill>
                  <a:srgbClr val="141313"/>
                </a:solidFill>
              </a:rPr>
              <a:t>      )</a:t>
            </a:r>
          </a:p>
          <a:p>
            <a:pPr marL="457200" lvl="1" indent="0">
              <a:buNone/>
            </a:pPr>
            <a:r>
              <a:rPr lang="en-US" sz="2400" i="1" dirty="0">
                <a:solidFill>
                  <a:srgbClr val="141313"/>
                </a:solidFill>
              </a:rPr>
              <a:t>     IF Found = 'NO' </a:t>
            </a:r>
            <a:r>
              <a:rPr lang="en-US" sz="2400" i="1" dirty="0">
                <a:solidFill>
                  <a:srgbClr val="141313"/>
                </a:solidFill>
              </a:rPr>
              <a:t>THEN </a:t>
            </a:r>
            <a:r>
              <a:rPr lang="en-US" sz="2400" i="1" dirty="0" err="1">
                <a:solidFill>
                  <a:srgbClr val="141313"/>
                </a:solidFill>
              </a:rPr>
              <a:t>YRC_Date_Earned</a:t>
            </a:r>
            <a:r>
              <a:rPr lang="en-US" sz="2400" i="1" dirty="0">
                <a:solidFill>
                  <a:srgbClr val="141313"/>
                </a:solidFill>
              </a:rPr>
              <a:t>[</a:t>
            </a:r>
            <a:r>
              <a:rPr lang="en-US" sz="2400" i="1" dirty="0" err="1">
                <a:solidFill>
                  <a:srgbClr val="141313"/>
                </a:solidFill>
              </a:rPr>
              <a:t>i</a:t>
            </a:r>
            <a:r>
              <a:rPr lang="en-US" sz="2400" i="1" dirty="0">
                <a:solidFill>
                  <a:srgbClr val="141313"/>
                </a:solidFill>
              </a:rPr>
              <a:t>] = </a:t>
            </a:r>
            <a:r>
              <a:rPr lang="en-US" sz="2400" i="1" dirty="0" err="1">
                <a:solidFill>
                  <a:srgbClr val="141313"/>
                </a:solidFill>
              </a:rPr>
              <a:t>This_Date_Earned</a:t>
            </a:r>
            <a:endParaRPr lang="en-US" sz="2400" i="1" dirty="0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772" y="1396605"/>
            <a:ext cx="8686800" cy="452437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E7092"/>
                </a:solidFill>
              </a:rPr>
              <a:t>Introductions</a:t>
            </a:r>
          </a:p>
          <a:p>
            <a:r>
              <a:rPr lang="en-US" sz="2000" dirty="0" smtClean="0">
                <a:solidFill>
                  <a:srgbClr val="0E7092"/>
                </a:solidFill>
              </a:rPr>
              <a:t>YRC HCM </a:t>
            </a:r>
            <a:r>
              <a:rPr lang="en-US" sz="2000" dirty="0">
                <a:solidFill>
                  <a:srgbClr val="0E7092"/>
                </a:solidFill>
              </a:rPr>
              <a:t>p</a:t>
            </a:r>
            <a:r>
              <a:rPr lang="en-US" sz="2000" dirty="0" smtClean="0">
                <a:solidFill>
                  <a:srgbClr val="0E7092"/>
                </a:solidFill>
              </a:rPr>
              <a:t>roject</a:t>
            </a:r>
          </a:p>
          <a:p>
            <a:r>
              <a:rPr lang="en-US" sz="2000" dirty="0" smtClean="0">
                <a:solidFill>
                  <a:srgbClr val="0E7092"/>
                </a:solidFill>
              </a:rPr>
              <a:t>YRC challenges</a:t>
            </a:r>
          </a:p>
          <a:p>
            <a:pPr lvl="1"/>
            <a:r>
              <a:rPr lang="en-US" sz="2000" dirty="0" smtClean="0">
                <a:solidFill>
                  <a:srgbClr val="0E7092"/>
                </a:solidFill>
              </a:rPr>
              <a:t>Timecard transformations</a:t>
            </a:r>
          </a:p>
          <a:p>
            <a:pPr lvl="1"/>
            <a:r>
              <a:rPr lang="en-US" sz="2000" dirty="0" err="1" smtClean="0">
                <a:solidFill>
                  <a:srgbClr val="0E7092"/>
                </a:solidFill>
              </a:rPr>
              <a:t>Payslip</a:t>
            </a:r>
            <a:r>
              <a:rPr lang="en-US" sz="2000" dirty="0" smtClean="0">
                <a:solidFill>
                  <a:srgbClr val="0E7092"/>
                </a:solidFill>
              </a:rPr>
              <a:t> customizations</a:t>
            </a:r>
          </a:p>
          <a:p>
            <a:pPr lvl="1"/>
            <a:r>
              <a:rPr lang="en-US" sz="2000" dirty="0" smtClean="0">
                <a:solidFill>
                  <a:srgbClr val="0E7092"/>
                </a:solidFill>
              </a:rPr>
              <a:t>Local employer </a:t>
            </a:r>
            <a:r>
              <a:rPr lang="en-US" sz="2000" dirty="0">
                <a:solidFill>
                  <a:srgbClr val="0E7092"/>
                </a:solidFill>
              </a:rPr>
              <a:t>t</a:t>
            </a:r>
            <a:r>
              <a:rPr lang="en-US" sz="2000" dirty="0" smtClean="0">
                <a:solidFill>
                  <a:srgbClr val="0E7092"/>
                </a:solidFill>
              </a:rPr>
              <a:t>axes</a:t>
            </a:r>
          </a:p>
          <a:p>
            <a:r>
              <a:rPr lang="en-US" sz="2000" dirty="0" smtClean="0">
                <a:solidFill>
                  <a:srgbClr val="0E7092"/>
                </a:solidFill>
              </a:rPr>
              <a:t>Fast formula </a:t>
            </a:r>
            <a:r>
              <a:rPr lang="en-US" sz="2000" dirty="0">
                <a:solidFill>
                  <a:srgbClr val="0E7092"/>
                </a:solidFill>
              </a:rPr>
              <a:t>f</a:t>
            </a:r>
            <a:r>
              <a:rPr lang="en-US" sz="2000" dirty="0" smtClean="0">
                <a:solidFill>
                  <a:srgbClr val="0E7092"/>
                </a:solidFill>
              </a:rPr>
              <a:t>eatures</a:t>
            </a:r>
          </a:p>
          <a:p>
            <a:pPr lvl="1"/>
            <a:r>
              <a:rPr lang="en-US" sz="2000" dirty="0" smtClean="0">
                <a:solidFill>
                  <a:srgbClr val="0E7092"/>
                </a:solidFill>
              </a:rPr>
              <a:t>Basic features</a:t>
            </a:r>
          </a:p>
          <a:p>
            <a:pPr lvl="1"/>
            <a:r>
              <a:rPr lang="en-US" sz="2000" dirty="0" smtClean="0">
                <a:solidFill>
                  <a:srgbClr val="0E7092"/>
                </a:solidFill>
              </a:rPr>
              <a:t>Working storage</a:t>
            </a:r>
          </a:p>
          <a:p>
            <a:pPr lvl="1"/>
            <a:r>
              <a:rPr lang="en-US" sz="2000" dirty="0" smtClean="0">
                <a:solidFill>
                  <a:srgbClr val="0E7092"/>
                </a:solidFill>
              </a:rPr>
              <a:t>Arrays</a:t>
            </a:r>
          </a:p>
          <a:p>
            <a:pPr lvl="1"/>
            <a:r>
              <a:rPr lang="en-US" sz="2000" dirty="0" smtClean="0">
                <a:solidFill>
                  <a:srgbClr val="0E7092"/>
                </a:solidFill>
              </a:rPr>
              <a:t>Looping</a:t>
            </a:r>
          </a:p>
          <a:p>
            <a:r>
              <a:rPr lang="en-US" sz="2000" dirty="0" smtClean="0">
                <a:solidFill>
                  <a:srgbClr val="0E7092"/>
                </a:solidFill>
              </a:rPr>
              <a:t>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41313"/>
                </a:solidFill>
              </a:rPr>
              <a:t>Store array back into working </a:t>
            </a:r>
            <a:r>
              <a:rPr lang="en-US" sz="2400" dirty="0">
                <a:solidFill>
                  <a:srgbClr val="141313"/>
                </a:solidFill>
              </a:rPr>
              <a:t>s</a:t>
            </a:r>
            <a:r>
              <a:rPr lang="en-US" sz="2400" dirty="0" smtClean="0">
                <a:solidFill>
                  <a:srgbClr val="141313"/>
                </a:solidFill>
              </a:rPr>
              <a:t>torage</a:t>
            </a:r>
          </a:p>
          <a:p>
            <a:endParaRPr lang="en-US" sz="2400" dirty="0">
              <a:solidFill>
                <a:srgbClr val="141313"/>
              </a:solidFill>
            </a:endParaRPr>
          </a:p>
          <a:p>
            <a:pPr marL="457200" lvl="1" indent="0">
              <a:buNone/>
            </a:pPr>
            <a:r>
              <a:rPr lang="en-US" sz="2400" i="1" dirty="0" err="1">
                <a:solidFill>
                  <a:srgbClr val="141313"/>
                </a:solidFill>
              </a:rPr>
              <a:t>WSA_SET</a:t>
            </a:r>
            <a:r>
              <a:rPr lang="en-US" sz="2400" i="1" dirty="0">
                <a:solidFill>
                  <a:srgbClr val="141313"/>
                </a:solidFill>
              </a:rPr>
              <a:t>(</a:t>
            </a:r>
            <a:r>
              <a:rPr lang="en-US" sz="2400" i="1" dirty="0" err="1">
                <a:solidFill>
                  <a:srgbClr val="141313"/>
                </a:solidFill>
              </a:rPr>
              <a:t>Date_Earned_Name,YRC_Date_Earned</a:t>
            </a:r>
            <a:r>
              <a:rPr lang="en-US" sz="2400" i="1" dirty="0">
                <a:solidFill>
                  <a:srgbClr val="141313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03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41313"/>
                </a:solidFill>
              </a:rPr>
              <a:t>Working storage is a good way to pass data between formulas and </a:t>
            </a:r>
            <a:r>
              <a:rPr lang="en-US" sz="2400" dirty="0" smtClean="0">
                <a:solidFill>
                  <a:srgbClr val="141313"/>
                </a:solidFill>
              </a:rPr>
              <a:t>assignments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141313"/>
              </a:solidFill>
            </a:endParaRPr>
          </a:p>
          <a:p>
            <a:r>
              <a:rPr lang="en-US" sz="2400" dirty="0" smtClean="0">
                <a:solidFill>
                  <a:srgbClr val="141313"/>
                </a:solidFill>
              </a:rPr>
              <a:t>Arrays can simplify the storing of local </a:t>
            </a:r>
            <a:r>
              <a:rPr lang="en-US" sz="2400" dirty="0" smtClean="0">
                <a:solidFill>
                  <a:srgbClr val="141313"/>
                </a:solidFill>
              </a:rPr>
              <a:t>variables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141313"/>
              </a:solidFill>
            </a:endParaRPr>
          </a:p>
          <a:p>
            <a:r>
              <a:rPr lang="en-US" sz="2400" dirty="0" smtClean="0">
                <a:solidFill>
                  <a:srgbClr val="141313"/>
                </a:solidFill>
              </a:rPr>
              <a:t>Looping provides an efficient means to traverse through arrays of </a:t>
            </a:r>
            <a:r>
              <a:rPr lang="en-US" sz="2400" dirty="0" smtClean="0">
                <a:solidFill>
                  <a:srgbClr val="141313"/>
                </a:solidFill>
              </a:rPr>
              <a:t>data</a:t>
            </a:r>
          </a:p>
          <a:p>
            <a:pPr marL="0" indent="0">
              <a:buNone/>
            </a:pPr>
            <a:endParaRPr lang="en-US" sz="2400" dirty="0" smtClean="0">
              <a:solidFill>
                <a:srgbClr val="141313"/>
              </a:solidFill>
            </a:endParaRPr>
          </a:p>
          <a:p>
            <a:r>
              <a:rPr lang="en-US" sz="2400" dirty="0" smtClean="0">
                <a:solidFill>
                  <a:srgbClr val="141313"/>
                </a:solidFill>
              </a:rPr>
              <a:t>Knowledge of the capabilities of fast </a:t>
            </a:r>
            <a:r>
              <a:rPr lang="en-US" sz="2400" dirty="0">
                <a:solidFill>
                  <a:srgbClr val="141313"/>
                </a:solidFill>
              </a:rPr>
              <a:t>f</a:t>
            </a:r>
            <a:r>
              <a:rPr lang="en-US" sz="2400" dirty="0" smtClean="0">
                <a:solidFill>
                  <a:srgbClr val="141313"/>
                </a:solidFill>
              </a:rPr>
              <a:t>ormulas can turn gaps into fits</a:t>
            </a:r>
            <a:endParaRPr lang="en-US" sz="2400" dirty="0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674" y="492992"/>
            <a:ext cx="3503476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2411" y="1"/>
            <a:ext cx="9144002" cy="68580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522413" y="3349038"/>
            <a:ext cx="2002014" cy="1067741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pic>
        <p:nvPicPr>
          <p:cNvPr id="14" name="Picture 13" descr="logo-yrc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801" y="3489775"/>
            <a:ext cx="1490136" cy="7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221915" y="4734227"/>
            <a:ext cx="7755068" cy="1437973"/>
          </a:xfrm>
        </p:spPr>
        <p:txBody>
          <a:bodyPr/>
          <a:lstStyle/>
          <a:p>
            <a:r>
              <a:rPr lang="en-US" sz="1800" b="1" dirty="0"/>
              <a:t>YRCW provides services under a portfolio </a:t>
            </a:r>
            <a:r>
              <a:rPr lang="en-US" sz="1800" b="1" dirty="0"/>
              <a:t>of four operating companies </a:t>
            </a:r>
            <a:endParaRPr lang="en-US" sz="1800" dirty="0"/>
          </a:p>
          <a:p>
            <a:endParaRPr lang="en-US" b="1" dirty="0" smtClean="0"/>
          </a:p>
          <a:p>
            <a:r>
              <a:rPr lang="en-US" b="1" dirty="0" smtClean="0"/>
              <a:t>Collectively, </a:t>
            </a:r>
            <a:r>
              <a:rPr lang="en-US" b="1" dirty="0"/>
              <a:t>we have approximately </a:t>
            </a:r>
            <a:r>
              <a:rPr lang="en-US" b="1" dirty="0" smtClean="0"/>
              <a:t>20 - 25% </a:t>
            </a:r>
            <a:r>
              <a:rPr lang="en-US" b="1" dirty="0"/>
              <a:t>of the public carrier market by tonnage. We provide the broadest coverage and more service capability throughout North </a:t>
            </a:r>
            <a:r>
              <a:rPr lang="en-US" b="1" dirty="0" smtClean="0"/>
              <a:t>America </a:t>
            </a:r>
            <a:r>
              <a:rPr lang="en-US" b="1" dirty="0"/>
              <a:t>than any competitor. To put it simply, customers tell us where they want their freight to go and when it needs to be there, and we take it </a:t>
            </a:r>
            <a:r>
              <a:rPr lang="en-US" b="1" dirty="0" smtClean="0"/>
              <a:t>there; we carry the economy</a:t>
            </a:r>
            <a:endParaRPr lang="en-US" dirty="0"/>
          </a:p>
        </p:txBody>
      </p:sp>
      <p:pic>
        <p:nvPicPr>
          <p:cNvPr id="5" name="Picture 4" descr="logo-yrc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714" y="728473"/>
            <a:ext cx="2476395" cy="1312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367" y="3146522"/>
            <a:ext cx="913836" cy="617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324" y="3200033"/>
            <a:ext cx="1126336" cy="604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65" y="3200033"/>
            <a:ext cx="1543894" cy="604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874" y="3102457"/>
            <a:ext cx="1559360" cy="599316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3488563" y="2135488"/>
            <a:ext cx="2709331" cy="88429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47" idx="7"/>
          </p:cNvCxnSpPr>
          <p:nvPr/>
        </p:nvCxnSpPr>
        <p:spPr>
          <a:xfrm flipH="1">
            <a:off x="5373717" y="2135488"/>
            <a:ext cx="824176" cy="85383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38580" y="2138785"/>
            <a:ext cx="2364031" cy="88754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8" idx="1"/>
          </p:cNvCxnSpPr>
          <p:nvPr/>
        </p:nvCxnSpPr>
        <p:spPr>
          <a:xfrm flipH="1" flipV="1">
            <a:off x="6197895" y="2126086"/>
            <a:ext cx="716801" cy="86324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126044" y="2055530"/>
            <a:ext cx="141111" cy="14111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470010" y="2979260"/>
            <a:ext cx="68740" cy="6873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315044" y="2979260"/>
            <a:ext cx="68740" cy="6873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904628" y="2979260"/>
            <a:ext cx="68740" cy="6873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8559270" y="2979260"/>
            <a:ext cx="68740" cy="6873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6201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Grant Thornton </a:t>
            </a:r>
            <a:endParaRPr lang="en-US" dirty="0"/>
          </a:p>
        </p:txBody>
      </p:sp>
      <p:sp>
        <p:nvSpPr>
          <p:cNvPr id="17" name="Round Same Side Corner Rectangle 16"/>
          <p:cNvSpPr/>
          <p:nvPr/>
        </p:nvSpPr>
        <p:spPr>
          <a:xfrm>
            <a:off x="1939848" y="2518581"/>
            <a:ext cx="751465" cy="442854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 Same Side Corner Rectangle 17"/>
          <p:cNvSpPr/>
          <p:nvPr/>
        </p:nvSpPr>
        <p:spPr>
          <a:xfrm rot="10800000">
            <a:off x="1939847" y="2966530"/>
            <a:ext cx="751465" cy="44285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 Same Side Corner Rectangle 18"/>
          <p:cNvSpPr/>
          <p:nvPr/>
        </p:nvSpPr>
        <p:spPr>
          <a:xfrm>
            <a:off x="3006648" y="2525517"/>
            <a:ext cx="751465" cy="442854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 Same Side Corner Rectangle 19"/>
          <p:cNvSpPr/>
          <p:nvPr/>
        </p:nvSpPr>
        <p:spPr>
          <a:xfrm rot="10800000">
            <a:off x="3006647" y="2973466"/>
            <a:ext cx="751465" cy="44285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3842368" y="2520612"/>
            <a:ext cx="751465" cy="442854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 Same Side Corner Rectangle 21"/>
          <p:cNvSpPr/>
          <p:nvPr/>
        </p:nvSpPr>
        <p:spPr>
          <a:xfrm rot="10800000">
            <a:off x="3842367" y="2968561"/>
            <a:ext cx="751465" cy="44285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 Same Side Corner Rectangle 22"/>
          <p:cNvSpPr/>
          <p:nvPr/>
        </p:nvSpPr>
        <p:spPr>
          <a:xfrm>
            <a:off x="4678085" y="2525517"/>
            <a:ext cx="751465" cy="442854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 Same Side Corner Rectangle 23"/>
          <p:cNvSpPr/>
          <p:nvPr/>
        </p:nvSpPr>
        <p:spPr>
          <a:xfrm rot="10800000">
            <a:off x="4678084" y="2973466"/>
            <a:ext cx="751465" cy="44285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Same Side Corner Rectangle 24"/>
          <p:cNvSpPr/>
          <p:nvPr/>
        </p:nvSpPr>
        <p:spPr>
          <a:xfrm>
            <a:off x="1936247" y="3719558"/>
            <a:ext cx="751465" cy="442854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 Same Side Corner Rectangle 25"/>
          <p:cNvSpPr/>
          <p:nvPr/>
        </p:nvSpPr>
        <p:spPr>
          <a:xfrm rot="10800000">
            <a:off x="1936246" y="4167507"/>
            <a:ext cx="751465" cy="44285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 Same Side Corner Rectangle 26"/>
          <p:cNvSpPr/>
          <p:nvPr/>
        </p:nvSpPr>
        <p:spPr>
          <a:xfrm>
            <a:off x="3003047" y="3726494"/>
            <a:ext cx="751465" cy="442854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 Same Side Corner Rectangle 27"/>
          <p:cNvSpPr/>
          <p:nvPr/>
        </p:nvSpPr>
        <p:spPr>
          <a:xfrm rot="10800000">
            <a:off x="3003046" y="4174443"/>
            <a:ext cx="751465" cy="44285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>
            <a:off x="3838767" y="3721589"/>
            <a:ext cx="751465" cy="442854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 Same Side Corner Rectangle 29"/>
          <p:cNvSpPr/>
          <p:nvPr/>
        </p:nvSpPr>
        <p:spPr>
          <a:xfrm rot="10800000">
            <a:off x="3838766" y="4169538"/>
            <a:ext cx="751465" cy="44285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 Same Side Corner Rectangle 30"/>
          <p:cNvSpPr/>
          <p:nvPr/>
        </p:nvSpPr>
        <p:spPr>
          <a:xfrm>
            <a:off x="4674484" y="3726494"/>
            <a:ext cx="751465" cy="442854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 Same Side Corner Rectangle 31"/>
          <p:cNvSpPr/>
          <p:nvPr/>
        </p:nvSpPr>
        <p:spPr>
          <a:xfrm rot="10800000">
            <a:off x="4674483" y="4174443"/>
            <a:ext cx="751465" cy="44285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 Same Side Corner Rectangle 32"/>
          <p:cNvSpPr/>
          <p:nvPr/>
        </p:nvSpPr>
        <p:spPr>
          <a:xfrm>
            <a:off x="1936245" y="4903292"/>
            <a:ext cx="751465" cy="442854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 Same Side Corner Rectangle 33"/>
          <p:cNvSpPr/>
          <p:nvPr/>
        </p:nvSpPr>
        <p:spPr>
          <a:xfrm rot="10800000">
            <a:off x="1936244" y="5351241"/>
            <a:ext cx="751465" cy="44285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 Same Side Corner Rectangle 34"/>
          <p:cNvSpPr/>
          <p:nvPr/>
        </p:nvSpPr>
        <p:spPr>
          <a:xfrm>
            <a:off x="3003045" y="4910228"/>
            <a:ext cx="751465" cy="442854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 Same Side Corner Rectangle 35"/>
          <p:cNvSpPr/>
          <p:nvPr/>
        </p:nvSpPr>
        <p:spPr>
          <a:xfrm rot="10800000">
            <a:off x="3003044" y="5358177"/>
            <a:ext cx="751465" cy="44285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 Same Side Corner Rectangle 36"/>
          <p:cNvSpPr/>
          <p:nvPr/>
        </p:nvSpPr>
        <p:spPr>
          <a:xfrm>
            <a:off x="3838765" y="4905323"/>
            <a:ext cx="751465" cy="442854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 Same Side Corner Rectangle 37"/>
          <p:cNvSpPr/>
          <p:nvPr/>
        </p:nvSpPr>
        <p:spPr>
          <a:xfrm rot="10800000">
            <a:off x="3838764" y="5353272"/>
            <a:ext cx="751465" cy="44285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 Same Side Corner Rectangle 38"/>
          <p:cNvSpPr/>
          <p:nvPr/>
        </p:nvSpPr>
        <p:spPr>
          <a:xfrm>
            <a:off x="4674482" y="4910228"/>
            <a:ext cx="751465" cy="442854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 Same Side Corner Rectangle 39"/>
          <p:cNvSpPr/>
          <p:nvPr/>
        </p:nvSpPr>
        <p:spPr>
          <a:xfrm rot="10800000">
            <a:off x="4674481" y="5358177"/>
            <a:ext cx="751465" cy="44285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86" y="3656149"/>
            <a:ext cx="1144995" cy="1148580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77" y="3632914"/>
            <a:ext cx="1161863" cy="1161863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36" y="4789624"/>
            <a:ext cx="1144995" cy="1148580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06" y="4753613"/>
            <a:ext cx="1193590" cy="1193590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07" y="3585729"/>
            <a:ext cx="1261707" cy="1224054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07" y="4751550"/>
            <a:ext cx="1261707" cy="1224054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32" y="4751550"/>
            <a:ext cx="1261707" cy="1224054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68" y="3646417"/>
            <a:ext cx="1144995" cy="1148580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3" t="28017" r="19615" b="50636"/>
          <a:stretch/>
        </p:blipFill>
        <p:spPr bwMode="auto">
          <a:xfrm rot="10800000">
            <a:off x="2690653" y="3263310"/>
            <a:ext cx="279561" cy="275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3" t="28017" r="19615" b="50636"/>
          <a:stretch/>
        </p:blipFill>
        <p:spPr bwMode="auto">
          <a:xfrm rot="10800000">
            <a:off x="2690653" y="4462756"/>
            <a:ext cx="279561" cy="275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3" t="28017" r="19615" b="50636"/>
          <a:stretch/>
        </p:blipFill>
        <p:spPr bwMode="auto">
          <a:xfrm rot="10800000">
            <a:off x="2690652" y="5614402"/>
            <a:ext cx="279561" cy="275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1938014" y="4080916"/>
            <a:ext cx="753198" cy="159834"/>
            <a:chOff x="403282" y="3119189"/>
            <a:chExt cx="753198" cy="159834"/>
          </a:xfrm>
        </p:grpSpPr>
        <p:sp>
          <p:nvSpPr>
            <p:cNvPr id="53" name="Rectangle 52"/>
            <p:cNvSpPr/>
            <p:nvPr/>
          </p:nvSpPr>
          <p:spPr>
            <a:xfrm>
              <a:off x="407909" y="3119189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10055" y="3121030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06883" y="3199310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10761" y="3202574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03282" y="3202574"/>
              <a:ext cx="7514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00693" y="4088536"/>
            <a:ext cx="753198" cy="159834"/>
            <a:chOff x="403282" y="3119189"/>
            <a:chExt cx="753198" cy="159834"/>
          </a:xfrm>
        </p:grpSpPr>
        <p:sp>
          <p:nvSpPr>
            <p:cNvPr id="59" name="Rectangle 58"/>
            <p:cNvSpPr/>
            <p:nvPr/>
          </p:nvSpPr>
          <p:spPr>
            <a:xfrm>
              <a:off x="407909" y="3119189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10055" y="3121030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06883" y="3199310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110761" y="3202574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03282" y="3202574"/>
              <a:ext cx="7514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833879" y="4080916"/>
            <a:ext cx="753198" cy="159834"/>
            <a:chOff x="403282" y="3119189"/>
            <a:chExt cx="753198" cy="159834"/>
          </a:xfrm>
        </p:grpSpPr>
        <p:sp>
          <p:nvSpPr>
            <p:cNvPr id="65" name="Rectangle 64"/>
            <p:cNvSpPr/>
            <p:nvPr/>
          </p:nvSpPr>
          <p:spPr>
            <a:xfrm>
              <a:off x="407909" y="3119189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10055" y="3121030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06883" y="3199310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10761" y="3202574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03282" y="3202574"/>
              <a:ext cx="7514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670926" y="4084726"/>
            <a:ext cx="753198" cy="159834"/>
            <a:chOff x="403282" y="3119189"/>
            <a:chExt cx="753198" cy="159834"/>
          </a:xfrm>
        </p:grpSpPr>
        <p:sp>
          <p:nvSpPr>
            <p:cNvPr id="71" name="Rectangle 70"/>
            <p:cNvSpPr/>
            <p:nvPr/>
          </p:nvSpPr>
          <p:spPr>
            <a:xfrm>
              <a:off x="407909" y="3119189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10055" y="3121030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6883" y="3199310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10761" y="3202574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03282" y="3202574"/>
              <a:ext cx="7514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3002132" y="5275701"/>
            <a:ext cx="753198" cy="159834"/>
            <a:chOff x="403282" y="3119189"/>
            <a:chExt cx="753198" cy="159834"/>
          </a:xfrm>
        </p:grpSpPr>
        <p:sp>
          <p:nvSpPr>
            <p:cNvPr id="77" name="Rectangle 76"/>
            <p:cNvSpPr/>
            <p:nvPr/>
          </p:nvSpPr>
          <p:spPr>
            <a:xfrm>
              <a:off x="407909" y="3119189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10055" y="3121030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6883" y="3199310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110761" y="3202574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403282" y="3202574"/>
              <a:ext cx="7514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835064" y="5275701"/>
            <a:ext cx="753198" cy="159834"/>
            <a:chOff x="403282" y="3119189"/>
            <a:chExt cx="753198" cy="159834"/>
          </a:xfrm>
        </p:grpSpPr>
        <p:sp>
          <p:nvSpPr>
            <p:cNvPr id="83" name="Rectangle 82"/>
            <p:cNvSpPr/>
            <p:nvPr/>
          </p:nvSpPr>
          <p:spPr>
            <a:xfrm>
              <a:off x="407909" y="3119189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110055" y="3121030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06883" y="3199310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110761" y="3202574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403282" y="3202574"/>
              <a:ext cx="7514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674736" y="5275701"/>
            <a:ext cx="753198" cy="159834"/>
            <a:chOff x="403282" y="3119189"/>
            <a:chExt cx="753198" cy="159834"/>
          </a:xfrm>
        </p:grpSpPr>
        <p:sp>
          <p:nvSpPr>
            <p:cNvPr id="89" name="Rectangle 88"/>
            <p:cNvSpPr/>
            <p:nvPr/>
          </p:nvSpPr>
          <p:spPr>
            <a:xfrm>
              <a:off x="407909" y="3119189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110055" y="3121030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06883" y="3199310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110761" y="3202574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403282" y="3202574"/>
              <a:ext cx="7514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1935960" y="5275701"/>
            <a:ext cx="753198" cy="159834"/>
            <a:chOff x="403282" y="3119189"/>
            <a:chExt cx="753198" cy="159834"/>
          </a:xfrm>
        </p:grpSpPr>
        <p:sp>
          <p:nvSpPr>
            <p:cNvPr id="95" name="Rectangle 94"/>
            <p:cNvSpPr/>
            <p:nvPr/>
          </p:nvSpPr>
          <p:spPr>
            <a:xfrm>
              <a:off x="407909" y="3119189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10055" y="3121030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6883" y="3199310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110761" y="3202574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403282" y="3202574"/>
              <a:ext cx="7514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3656507" y="3405805"/>
            <a:ext cx="1801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 Narrow" panose="020B0606020202030204" pitchFamily="34" charset="0"/>
              </a:rPr>
              <a:t>PEOPLE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665216" y="4643997"/>
            <a:ext cx="1801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 Narrow" panose="020B0606020202030204" pitchFamily="34" charset="0"/>
              </a:rPr>
              <a:t>PARTNERS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376019" y="5845280"/>
            <a:ext cx="2067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 Narrow" panose="020B0606020202030204" pitchFamily="34" charset="0"/>
              </a:rPr>
              <a:t>OFFICES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743244" y="2294871"/>
            <a:ext cx="3096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2D7F"/>
                </a:solidFill>
                <a:latin typeface="Arial Narrow" panose="020B0606020202030204" pitchFamily="34" charset="0"/>
              </a:rPr>
              <a:t>Over </a:t>
            </a:r>
            <a:r>
              <a:rPr lang="en-US" sz="2400" b="1" dirty="0">
                <a:solidFill>
                  <a:srgbClr val="8E9300"/>
                </a:solidFill>
                <a:latin typeface="Arial Narrow" panose="020B0606020202030204" pitchFamily="34" charset="0"/>
              </a:rPr>
              <a:t>10% </a:t>
            </a:r>
            <a:r>
              <a:rPr lang="en-US" b="1" dirty="0" smtClean="0">
                <a:solidFill>
                  <a:srgbClr val="4F2D7F"/>
                </a:solidFill>
                <a:latin typeface="Arial Narrow" panose="020B0606020202030204" pitchFamily="34" charset="0"/>
              </a:rPr>
              <a:t>revenue growth in the U.S. last year with a      </a:t>
            </a:r>
            <a:r>
              <a:rPr lang="en-US" sz="2400" b="1" dirty="0">
                <a:solidFill>
                  <a:srgbClr val="8E9300"/>
                </a:solidFill>
                <a:latin typeface="Arial Narrow" panose="020B0606020202030204" pitchFamily="34" charset="0"/>
              </a:rPr>
              <a:t>13</a:t>
            </a:r>
            <a:r>
              <a:rPr lang="en-US" sz="2400" b="1" dirty="0">
                <a:solidFill>
                  <a:srgbClr val="8E9300"/>
                </a:solidFill>
                <a:latin typeface="Arial Narrow" panose="020B0606020202030204" pitchFamily="34" charset="0"/>
              </a:rPr>
              <a:t>% </a:t>
            </a:r>
            <a:r>
              <a:rPr lang="en-US" b="1" dirty="0" smtClean="0">
                <a:solidFill>
                  <a:srgbClr val="4F2D7F"/>
                </a:solidFill>
                <a:latin typeface="Arial Narrow" panose="020B0606020202030204" pitchFamily="34" charset="0"/>
              </a:rPr>
              <a:t>increase in headcount</a:t>
            </a:r>
            <a:endParaRPr lang="en-US" b="1" dirty="0">
              <a:solidFill>
                <a:srgbClr val="4F2D7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4" name="Picture 10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12" y="2220942"/>
            <a:ext cx="1152783" cy="1152783"/>
          </a:xfrm>
          <a:prstGeom prst="rect">
            <a:avLst/>
          </a:prstGeom>
        </p:spPr>
      </p:pic>
      <p:cxnSp>
        <p:nvCxnSpPr>
          <p:cNvPr id="105" name="Straight Connector 104"/>
          <p:cNvCxnSpPr/>
          <p:nvPr/>
        </p:nvCxnSpPr>
        <p:spPr>
          <a:xfrm>
            <a:off x="5876697" y="3626818"/>
            <a:ext cx="4281788" cy="0"/>
          </a:xfrm>
          <a:prstGeom prst="line">
            <a:avLst/>
          </a:prstGeom>
          <a:ln>
            <a:solidFill>
              <a:srgbClr val="4F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791870" y="3652590"/>
            <a:ext cx="4330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8E9300"/>
                </a:solidFill>
                <a:latin typeface="Arial Narrow" panose="020B0606020202030204" pitchFamily="34" charset="0"/>
              </a:rPr>
              <a:t>35</a:t>
            </a:r>
            <a:r>
              <a:rPr lang="en-US" b="1" dirty="0">
                <a:solidFill>
                  <a:srgbClr val="8E9300"/>
                </a:solidFill>
                <a:latin typeface="Arial Narrow" panose="020B0606020202030204" pitchFamily="34" charset="0"/>
              </a:rPr>
              <a:t>% </a:t>
            </a:r>
            <a:r>
              <a:rPr lang="en-US" sz="1400" b="1" dirty="0">
                <a:solidFill>
                  <a:srgbClr val="4F2D7F"/>
                </a:solidFill>
                <a:latin typeface="Arial Narrow" panose="020B0606020202030204" pitchFamily="34" charset="0"/>
              </a:rPr>
              <a:t>of the companies on the 2015 Fortune 1000 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8E9300"/>
                </a:solidFill>
                <a:latin typeface="Arial Narrow" panose="020B0606020202030204" pitchFamily="34" charset="0"/>
              </a:rPr>
              <a:t>39</a:t>
            </a:r>
            <a:r>
              <a:rPr lang="en-US" b="1" dirty="0">
                <a:solidFill>
                  <a:srgbClr val="8E9300"/>
                </a:solidFill>
                <a:latin typeface="Arial Narrow" panose="020B0606020202030204" pitchFamily="34" charset="0"/>
              </a:rPr>
              <a:t>% </a:t>
            </a:r>
            <a:r>
              <a:rPr lang="en-US" sz="1400" b="1" dirty="0">
                <a:solidFill>
                  <a:srgbClr val="4F2D7F"/>
                </a:solidFill>
                <a:latin typeface="Arial Narrow" panose="020B0606020202030204" pitchFamily="34" charset="0"/>
              </a:rPr>
              <a:t>of the companies on the 2015 Fortune 500 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8E9300"/>
                </a:solidFill>
                <a:latin typeface="Arial Narrow" panose="020B0606020202030204" pitchFamily="34" charset="0"/>
              </a:rPr>
              <a:t>54</a:t>
            </a:r>
            <a:r>
              <a:rPr lang="en-US" b="1" dirty="0">
                <a:solidFill>
                  <a:srgbClr val="8E9300"/>
                </a:solidFill>
                <a:latin typeface="Arial Narrow" panose="020B0606020202030204" pitchFamily="34" charset="0"/>
              </a:rPr>
              <a:t>% </a:t>
            </a:r>
            <a:r>
              <a:rPr lang="en-US" sz="1400" b="1" dirty="0">
                <a:solidFill>
                  <a:srgbClr val="4F2D7F"/>
                </a:solidFill>
                <a:latin typeface="Arial Narrow" panose="020B0606020202030204" pitchFamily="34" charset="0"/>
              </a:rPr>
              <a:t>of the companies on the 2015 Fortune 100 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8E9300"/>
                </a:solidFill>
                <a:latin typeface="Arial Narrow" panose="020B0606020202030204" pitchFamily="34" charset="0"/>
              </a:rPr>
              <a:t>25</a:t>
            </a:r>
            <a:r>
              <a:rPr lang="en-US" b="1" dirty="0">
                <a:solidFill>
                  <a:srgbClr val="8E9300"/>
                </a:solidFill>
                <a:latin typeface="Arial Narrow" panose="020B0606020202030204" pitchFamily="34" charset="0"/>
              </a:rPr>
              <a:t>% </a:t>
            </a:r>
            <a:r>
              <a:rPr lang="en-US" sz="1400" b="1" dirty="0">
                <a:solidFill>
                  <a:srgbClr val="4F2D7F"/>
                </a:solidFill>
                <a:latin typeface="Arial Narrow" panose="020B0606020202030204" pitchFamily="34" charset="0"/>
              </a:rPr>
              <a:t>of the companies on the Russell 2000 list </a:t>
            </a:r>
          </a:p>
        </p:txBody>
      </p:sp>
      <p:cxnSp>
        <p:nvCxnSpPr>
          <p:cNvPr id="107" name="Straight Connector 106"/>
          <p:cNvCxnSpPr/>
          <p:nvPr/>
        </p:nvCxnSpPr>
        <p:spPr>
          <a:xfrm>
            <a:off x="5809288" y="4937953"/>
            <a:ext cx="4281788" cy="0"/>
          </a:xfrm>
          <a:prstGeom prst="line">
            <a:avLst/>
          </a:prstGeom>
          <a:ln>
            <a:solidFill>
              <a:srgbClr val="4F2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8945878" y="2949591"/>
            <a:ext cx="13330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rgbClr val="4F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</a:t>
            </a:r>
            <a:endParaRPr lang="en-US" sz="2800" b="1" baseline="30000" dirty="0">
              <a:solidFill>
                <a:srgbClr val="4F2D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Picture 10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64" y="2405860"/>
            <a:ext cx="1193590" cy="1193590"/>
          </a:xfrm>
          <a:prstGeom prst="rect">
            <a:avLst/>
          </a:prstGeom>
        </p:spPr>
      </p:pic>
      <p:grpSp>
        <p:nvGrpSpPr>
          <p:cNvPr id="110" name="Group 109"/>
          <p:cNvGrpSpPr/>
          <p:nvPr/>
        </p:nvGrpSpPr>
        <p:grpSpPr>
          <a:xfrm>
            <a:off x="1940418" y="2891068"/>
            <a:ext cx="753198" cy="159834"/>
            <a:chOff x="403282" y="3119189"/>
            <a:chExt cx="753198" cy="159834"/>
          </a:xfrm>
        </p:grpSpPr>
        <p:sp>
          <p:nvSpPr>
            <p:cNvPr id="111" name="Rectangle 110"/>
            <p:cNvSpPr/>
            <p:nvPr/>
          </p:nvSpPr>
          <p:spPr>
            <a:xfrm>
              <a:off x="407909" y="3119189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110055" y="3121030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06883" y="3199310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110761" y="3202574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403282" y="3202574"/>
              <a:ext cx="7514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6" name="Picture 1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66" y="2389651"/>
            <a:ext cx="1261707" cy="1224054"/>
          </a:xfrm>
          <a:prstGeom prst="rect">
            <a:avLst/>
          </a:prstGeom>
        </p:spPr>
      </p:pic>
      <p:grpSp>
        <p:nvGrpSpPr>
          <p:cNvPr id="117" name="Group 116"/>
          <p:cNvGrpSpPr/>
          <p:nvPr/>
        </p:nvGrpSpPr>
        <p:grpSpPr>
          <a:xfrm>
            <a:off x="3002176" y="2891068"/>
            <a:ext cx="753198" cy="159834"/>
            <a:chOff x="403282" y="3119189"/>
            <a:chExt cx="753198" cy="159834"/>
          </a:xfrm>
        </p:grpSpPr>
        <p:sp>
          <p:nvSpPr>
            <p:cNvPr id="118" name="Rectangle 117"/>
            <p:cNvSpPr/>
            <p:nvPr/>
          </p:nvSpPr>
          <p:spPr>
            <a:xfrm>
              <a:off x="407909" y="3119189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110055" y="3121030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06883" y="3199310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110761" y="3202574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403282" y="3202574"/>
              <a:ext cx="7514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3" name="Picture 1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15" y="2389762"/>
            <a:ext cx="1261707" cy="1224054"/>
          </a:xfrm>
          <a:prstGeom prst="rect">
            <a:avLst/>
          </a:prstGeom>
        </p:spPr>
      </p:pic>
      <p:grpSp>
        <p:nvGrpSpPr>
          <p:cNvPr id="124" name="Group 123"/>
          <p:cNvGrpSpPr/>
          <p:nvPr/>
        </p:nvGrpSpPr>
        <p:grpSpPr>
          <a:xfrm>
            <a:off x="3843185" y="2891068"/>
            <a:ext cx="753198" cy="159834"/>
            <a:chOff x="403282" y="3119189"/>
            <a:chExt cx="753198" cy="159834"/>
          </a:xfrm>
        </p:grpSpPr>
        <p:sp>
          <p:nvSpPr>
            <p:cNvPr id="125" name="Rectangle 124"/>
            <p:cNvSpPr/>
            <p:nvPr/>
          </p:nvSpPr>
          <p:spPr>
            <a:xfrm>
              <a:off x="407909" y="3119189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110055" y="3121030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06883" y="3199310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110761" y="3202574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403282" y="3202574"/>
              <a:ext cx="7514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Picture 12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43" y="2378116"/>
            <a:ext cx="1261707" cy="1224054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4677323" y="2891068"/>
            <a:ext cx="753198" cy="159834"/>
            <a:chOff x="403282" y="3119189"/>
            <a:chExt cx="753198" cy="159834"/>
          </a:xfrm>
        </p:grpSpPr>
        <p:sp>
          <p:nvSpPr>
            <p:cNvPr id="132" name="Rectangle 131"/>
            <p:cNvSpPr/>
            <p:nvPr/>
          </p:nvSpPr>
          <p:spPr>
            <a:xfrm>
              <a:off x="407909" y="3119189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110055" y="3121030"/>
              <a:ext cx="45719" cy="76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06883" y="3199310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110761" y="3202574"/>
              <a:ext cx="45719" cy="7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403282" y="3202574"/>
              <a:ext cx="7514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7" name="Picture 136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19" y="2459017"/>
            <a:ext cx="616208" cy="531796"/>
          </a:xfrm>
          <a:prstGeom prst="rect">
            <a:avLst/>
          </a:prstGeom>
        </p:spPr>
      </p:pic>
      <p:pic>
        <p:nvPicPr>
          <p:cNvPr id="138" name="Picture 13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1623" y="5024814"/>
            <a:ext cx="687610" cy="738464"/>
          </a:xfrm>
          <a:prstGeom prst="rect">
            <a:avLst/>
          </a:prstGeom>
          <a:noFill/>
        </p:spPr>
      </p:pic>
      <p:pic>
        <p:nvPicPr>
          <p:cNvPr id="139" name="Picture 13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6917" y="5022175"/>
            <a:ext cx="716280" cy="1268809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</p:pic>
      <p:pic>
        <p:nvPicPr>
          <p:cNvPr id="140" name="Picture 139" descr="d:\Marie Ridgeway\Desktop\Award, global, leadership, development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7254" y="5022174"/>
            <a:ext cx="719455" cy="1280160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</p:pic>
      <p:pic>
        <p:nvPicPr>
          <p:cNvPr id="141" name="Picture 140" descr="http://blogs.vault.com/media/1902621/accounting-seal.gif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46" y="5014034"/>
            <a:ext cx="731520" cy="74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Picture 14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28" y="5131655"/>
            <a:ext cx="731520" cy="548640"/>
          </a:xfrm>
          <a:prstGeom prst="rect">
            <a:avLst/>
          </a:prstGeom>
        </p:spPr>
      </p:pic>
      <p:sp>
        <p:nvSpPr>
          <p:cNvPr id="143" name="TextBox 142"/>
          <p:cNvSpPr txBox="1"/>
          <p:nvPr/>
        </p:nvSpPr>
        <p:spPr>
          <a:xfrm>
            <a:off x="1791943" y="1539978"/>
            <a:ext cx="868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E9300"/>
                </a:solidFill>
                <a:latin typeface="Arial Narrow" panose="020B0606020202030204" pitchFamily="34" charset="0"/>
              </a:rPr>
              <a:t>We are the U.S. member firm of Grant Thornton International, a global organization of member firms providing audit, tax and advisory services to clients for more than 90 years.</a:t>
            </a:r>
          </a:p>
          <a:p>
            <a:endParaRPr lang="en-US" b="1" dirty="0">
              <a:solidFill>
                <a:srgbClr val="8E9300"/>
              </a:solidFill>
              <a:latin typeface="Arial Narrow" panose="020B060602020203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631851" y="2565667"/>
            <a:ext cx="202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baseline="30000" dirty="0">
                <a:solidFill>
                  <a:srgbClr val="4F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$1.56bn</a:t>
            </a:r>
          </a:p>
        </p:txBody>
      </p:sp>
    </p:spTree>
    <p:extLst>
      <p:ext uri="{BB962C8B-B14F-4D97-AF65-F5344CB8AC3E}">
        <p14:creationId xmlns:p14="http://schemas.microsoft.com/office/powerpoint/2010/main" val="23408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Committed Oracle partner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9" y="1358303"/>
            <a:ext cx="1828800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 descr="151027_OOW15_ExcellenceAwards_BDBADIserta2_CROPP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35" y="1358303"/>
            <a:ext cx="2541188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 descr="16325932368_1462092c5d_o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r="18067"/>
          <a:stretch/>
        </p:blipFill>
        <p:spPr>
          <a:xfrm>
            <a:off x="3786306" y="1358303"/>
            <a:ext cx="1452282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0" y="1358303"/>
            <a:ext cx="2054252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81" y="3395963"/>
            <a:ext cx="1752600" cy="1152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81" y="4671280"/>
            <a:ext cx="1752600" cy="857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7360" y="2725240"/>
            <a:ext cx="168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4F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 Partner of the Year, 2014 (EPM, NA)</a:t>
            </a:r>
            <a:endParaRPr lang="en-US" sz="900" dirty="0">
              <a:solidFill>
                <a:srgbClr val="4F2D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364" y="2725240"/>
            <a:ext cx="168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4F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JD Edwards Excellence Award, 2015</a:t>
            </a:r>
            <a:endParaRPr lang="en-US" sz="900" dirty="0">
              <a:solidFill>
                <a:srgbClr val="4F2D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8735" y="2725240"/>
            <a:ext cx="254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4F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Award, 2015 (Fusion Middleware Innovation at Serta Simmons Bedding)</a:t>
            </a:r>
            <a:endParaRPr lang="en-US" sz="900" dirty="0">
              <a:solidFill>
                <a:srgbClr val="4F2D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7706" y="2725240"/>
            <a:ext cx="175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4F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JD Edwards Excellence Award, 2016</a:t>
            </a:r>
            <a:endParaRPr lang="en-US" sz="900" dirty="0">
              <a:solidFill>
                <a:srgbClr val="4F2D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O_SpecPlat_OracleBIFoundation_clr.bmp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71" y="3857387"/>
            <a:ext cx="1207195" cy="605018"/>
          </a:xfrm>
          <a:prstGeom prst="rect">
            <a:avLst/>
          </a:prstGeom>
        </p:spPr>
      </p:pic>
      <p:pic>
        <p:nvPicPr>
          <p:cNvPr id="16" name="Picture 15" descr="O_SpecPlat_OracleEBS-FM_clr.bmp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45" y="3822087"/>
            <a:ext cx="1207195" cy="620640"/>
          </a:xfrm>
          <a:prstGeom prst="rect">
            <a:avLst/>
          </a:prstGeom>
        </p:spPr>
      </p:pic>
      <p:pic>
        <p:nvPicPr>
          <p:cNvPr id="17" name="Picture 16" descr="O_SpecPlat_OracleEBS-HCM_clr.bmp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8" y="3841765"/>
            <a:ext cx="1207195" cy="620640"/>
          </a:xfrm>
          <a:prstGeom prst="rect">
            <a:avLst/>
          </a:prstGeom>
        </p:spPr>
      </p:pic>
      <p:pic>
        <p:nvPicPr>
          <p:cNvPr id="18" name="Picture 17" descr="O_SpecPlat_OracleEBS-SplyChnMgmnt_clr.bmp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11" y="4460566"/>
            <a:ext cx="1207195" cy="620640"/>
          </a:xfrm>
          <a:prstGeom prst="rect">
            <a:avLst/>
          </a:prstGeom>
        </p:spPr>
      </p:pic>
      <p:pic>
        <p:nvPicPr>
          <p:cNvPr id="21" name="Picture 20" descr="O_SpecPlat_PsftHumanCapMgmnt_cl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10" y="4460566"/>
            <a:ext cx="1211456" cy="62064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854728" y="4479265"/>
            <a:ext cx="1211456" cy="620640"/>
            <a:chOff x="5198692" y="5271798"/>
            <a:chExt cx="1614775" cy="827263"/>
          </a:xfrm>
        </p:grpSpPr>
        <p:sp>
          <p:nvSpPr>
            <p:cNvPr id="23" name="Rectangle 22"/>
            <p:cNvSpPr/>
            <p:nvPr/>
          </p:nvSpPr>
          <p:spPr>
            <a:xfrm>
              <a:off x="5198692" y="5271798"/>
              <a:ext cx="1614775" cy="827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4" name="Picture 23" descr="O_SpecPlat_OracleEssbase_clr.bmp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693" y="5271802"/>
              <a:ext cx="1609095" cy="706109"/>
            </a:xfrm>
            <a:prstGeom prst="rect">
              <a:avLst/>
            </a:prstGeom>
          </p:spPr>
        </p:pic>
      </p:grpSp>
      <p:pic>
        <p:nvPicPr>
          <p:cNvPr id="25" name="Picture 24" descr="O_SpecPlat_OracleHypFinMngmt_clr.bmp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10" y="5040045"/>
            <a:ext cx="1207195" cy="620640"/>
          </a:xfrm>
          <a:prstGeom prst="rect">
            <a:avLst/>
          </a:prstGeom>
        </p:spPr>
      </p:pic>
      <p:pic>
        <p:nvPicPr>
          <p:cNvPr id="26" name="Picture 25" descr="O_SpecPlat_PsftEntFinMngmt_clr.bmp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97" y="5034781"/>
            <a:ext cx="1211456" cy="62064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836746" y="5047958"/>
            <a:ext cx="1211456" cy="620640"/>
            <a:chOff x="8628063" y="4444538"/>
            <a:chExt cx="1614775" cy="827264"/>
          </a:xfrm>
        </p:grpSpPr>
        <p:sp>
          <p:nvSpPr>
            <p:cNvPr id="28" name="Rectangle 27"/>
            <p:cNvSpPr/>
            <p:nvPr/>
          </p:nvSpPr>
          <p:spPr>
            <a:xfrm>
              <a:off x="8628063" y="4444538"/>
              <a:ext cx="1614775" cy="827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9" name="Picture 28" descr="O_SpecPlat_OracleHypPlanning_clr.bmp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8063" y="4444538"/>
              <a:ext cx="1609095" cy="709895"/>
            </a:xfrm>
            <a:prstGeom prst="rect">
              <a:avLst/>
            </a:prstGeom>
          </p:spPr>
        </p:pic>
      </p:grpSp>
      <p:pic>
        <p:nvPicPr>
          <p:cNvPr id="30" name="Picture 29" descr="O_SpecPlat_OracleFusion-HCM_clr.bmp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25" y="3271468"/>
            <a:ext cx="1211456" cy="620640"/>
          </a:xfrm>
          <a:prstGeom prst="rect">
            <a:avLst/>
          </a:prstGeom>
        </p:spPr>
      </p:pic>
      <p:pic>
        <p:nvPicPr>
          <p:cNvPr id="31" name="Picture 30" descr="O_SpecPlat_OracleFusion-HCM_clr.bmp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18" y="3839926"/>
            <a:ext cx="1211456" cy="6206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4475478"/>
            <a:ext cx="1211456" cy="605728"/>
          </a:xfrm>
          <a:prstGeom prst="rect">
            <a:avLst/>
          </a:prstGeom>
        </p:spPr>
      </p:pic>
      <p:pic>
        <p:nvPicPr>
          <p:cNvPr id="33" name="Picture 32" descr="O_SpecPlat_JDE-E1_clr.bmp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59" y="3271468"/>
            <a:ext cx="1207195" cy="620640"/>
          </a:xfrm>
          <a:prstGeom prst="rect">
            <a:avLst/>
          </a:prstGeom>
        </p:spPr>
      </p:pic>
      <p:pic>
        <p:nvPicPr>
          <p:cNvPr id="34" name="Picture 33" descr="O_SpecPlat_OracleBI-Apps_clr.bmp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30" y="3271468"/>
            <a:ext cx="1211456" cy="62064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559602" y="3271468"/>
            <a:ext cx="1211456" cy="620640"/>
            <a:chOff x="49100" y="4444538"/>
            <a:chExt cx="1614775" cy="827264"/>
          </a:xfrm>
        </p:grpSpPr>
        <p:sp>
          <p:nvSpPr>
            <p:cNvPr id="36" name="Rectangle 35"/>
            <p:cNvSpPr/>
            <p:nvPr/>
          </p:nvSpPr>
          <p:spPr>
            <a:xfrm>
              <a:off x="49100" y="4444538"/>
              <a:ext cx="1614775" cy="827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7" name="Picture 36" descr="O_SpecPlat_DataWarehousing_clr.bmp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0" y="4444538"/>
              <a:ext cx="1609095" cy="690965"/>
            </a:xfrm>
            <a:prstGeom prst="rect">
              <a:avLst/>
            </a:prstGeom>
          </p:spPr>
        </p:pic>
      </p:grpSp>
      <p:pic>
        <p:nvPicPr>
          <p:cNvPr id="38" name="Picture 37" descr="O_ValInt_OracleHealthcare_clr.gi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66" y="5057825"/>
            <a:ext cx="990978" cy="612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78" y="5876637"/>
            <a:ext cx="149834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24211" y="2364653"/>
            <a:ext cx="2336800" cy="461963"/>
          </a:xfrm>
          <a:prstGeom prst="rect">
            <a:avLst/>
          </a:prstGeom>
          <a:solidFill>
            <a:srgbClr val="044B8F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Talent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acquisition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984501" y="3660775"/>
            <a:ext cx="7316787" cy="438150"/>
          </a:xfrm>
          <a:prstGeom prst="rect">
            <a:avLst/>
          </a:prstGeom>
          <a:gradFill rotWithShape="1">
            <a:gsLst>
              <a:gs pos="0">
                <a:srgbClr val="044B8F"/>
              </a:gs>
              <a:gs pos="100000">
                <a:srgbClr val="F78E1E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 b="1" dirty="0"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04285" y="3768725"/>
            <a:ext cx="140262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i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000" i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500" b="1" i="0" dirty="0">
                <a:latin typeface="Arial" pitchFamily="34" charset="0"/>
                <a:cs typeface="Arial" pitchFamily="34" charset="0"/>
              </a:rPr>
              <a:t>Self </a:t>
            </a:r>
            <a:r>
              <a:rPr lang="en-US" sz="1500" b="1" i="0" dirty="0">
                <a:latin typeface="Arial" pitchFamily="34" charset="0"/>
                <a:cs typeface="Arial" pitchFamily="34" charset="0"/>
              </a:rPr>
              <a:t>service </a:t>
            </a:r>
            <a:r>
              <a:rPr lang="en-US" sz="1500" b="1" i="0" dirty="0">
                <a:latin typeface="Arial" pitchFamily="34" charset="0"/>
                <a:cs typeface="Arial" pitchFamily="34" charset="0"/>
              </a:rPr>
              <a:t>HR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22412" y="4243358"/>
            <a:ext cx="9144000" cy="249299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</a:pPr>
            <a:endParaRPr lang="en-GB" b="1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651001" y="3602038"/>
            <a:ext cx="1101725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000" i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 b="1" i="0" baseline="-250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Self </a:t>
            </a:r>
            <a:r>
              <a:rPr lang="en-US" b="1" i="0" baseline="-250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service</a:t>
            </a:r>
            <a:endParaRPr lang="en-US" b="1" i="0" baseline="-25000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47812" y="2166908"/>
            <a:ext cx="9144000" cy="249299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</a:pPr>
            <a:endParaRPr lang="en-GB" b="1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939732" y="1676401"/>
            <a:ext cx="7361555" cy="492125"/>
          </a:xfrm>
          <a:prstGeom prst="rect">
            <a:avLst/>
          </a:prstGeom>
          <a:gradFill rotWithShape="1">
            <a:gsLst>
              <a:gs pos="0">
                <a:srgbClr val="044B8F"/>
              </a:gs>
              <a:gs pos="100000">
                <a:srgbClr val="F78E1E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 b="1" dirty="0">
              <a:latin typeface="Arial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030538" y="1733550"/>
            <a:ext cx="70913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i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000" i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500" b="1" i="0" dirty="0">
                <a:latin typeface="Arial" pitchFamily="34" charset="0"/>
                <a:cs typeface="Arial" pitchFamily="34" charset="0"/>
              </a:rPr>
              <a:t>HR analytics and reports</a:t>
            </a:r>
            <a:endParaRPr lang="en-US" sz="15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22412" y="1697039"/>
            <a:ext cx="1441450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000" i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 b="1" i="0" baseline="-250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Intelligence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522412" y="3352135"/>
            <a:ext cx="9144000" cy="249299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</a:pPr>
            <a:endParaRPr lang="en-GB" b="1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637983" y="2581275"/>
            <a:ext cx="1301749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000" i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 b="1" i="0" baseline="-250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Talent m</a:t>
            </a:r>
            <a:r>
              <a:rPr lang="en-US" b="1" i="0" baseline="-250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anagement</a:t>
            </a:r>
            <a:endParaRPr lang="en-US" b="1" i="0" baseline="-25000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224212" y="2883536"/>
            <a:ext cx="2336800" cy="492442"/>
          </a:xfrm>
          <a:prstGeom prst="rect">
            <a:avLst/>
          </a:prstGeom>
          <a:solidFill>
            <a:srgbClr val="044B8F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 sz="1400" b="1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Goals / </a:t>
            </a:r>
            <a:r>
              <a:rPr lang="en-US" dirty="0"/>
              <a:t>performance </a:t>
            </a:r>
            <a:r>
              <a:rPr lang="en-US" dirty="0"/>
              <a:t>m</a:t>
            </a:r>
            <a:r>
              <a:rPr lang="en-US" dirty="0"/>
              <a:t>anagement</a:t>
            </a:r>
            <a:endParaRPr lang="en-US" dirty="0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7976553" y="2900772"/>
            <a:ext cx="2024063" cy="468312"/>
          </a:xfrm>
          <a:prstGeom prst="rect">
            <a:avLst/>
          </a:prstGeom>
          <a:solidFill>
            <a:srgbClr val="044B8F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Learning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management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7976553" y="2362201"/>
            <a:ext cx="2024063" cy="468313"/>
          </a:xfrm>
          <a:prstGeom prst="rect">
            <a:avLst/>
          </a:prstGeom>
          <a:solidFill>
            <a:srgbClr val="044B8F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Compensation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595297" y="5118593"/>
            <a:ext cx="6104328" cy="477838"/>
          </a:xfrm>
          <a:prstGeom prst="rect">
            <a:avLst/>
          </a:prstGeom>
          <a:gradFill rotWithShape="1">
            <a:gsLst>
              <a:gs pos="0">
                <a:srgbClr val="044B8F"/>
              </a:gs>
              <a:gs pos="100000">
                <a:srgbClr val="F78E1E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 b="1" dirty="0">
              <a:latin typeface="Arial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3975100" y="5253552"/>
            <a:ext cx="1585913" cy="2333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Time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&amp;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 l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abor (Kronos)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3607363" y="4566761"/>
            <a:ext cx="3787775" cy="444500"/>
          </a:xfrm>
          <a:prstGeom prst="rect">
            <a:avLst/>
          </a:prstGeom>
          <a:solidFill>
            <a:srgbClr val="044B8F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707376" y="4646136"/>
            <a:ext cx="3565525" cy="2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 i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000" i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400" b="1" i="0" dirty="0">
                <a:latin typeface="Arial" pitchFamily="34" charset="0"/>
                <a:cs typeface="Arial" pitchFamily="34" charset="0"/>
              </a:rPr>
              <a:t>Payroll</a:t>
            </a:r>
            <a:endParaRPr lang="en-US" sz="14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7">
            <a:hlinkHover r:id="" action="ppaction://noaction"/>
          </p:cNvPr>
          <p:cNvSpPr>
            <a:spLocks noChangeArrowheads="1"/>
          </p:cNvSpPr>
          <p:nvPr/>
        </p:nvSpPr>
        <p:spPr bwMode="auto">
          <a:xfrm>
            <a:off x="7523163" y="4561205"/>
            <a:ext cx="2176463" cy="476250"/>
          </a:xfrm>
          <a:prstGeom prst="rect">
            <a:avLst/>
          </a:prstGeom>
          <a:solidFill>
            <a:srgbClr val="044B8F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7523162" y="4640581"/>
            <a:ext cx="1898650" cy="2714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sz="1500" b="1" dirty="0">
                <a:solidFill>
                  <a:schemeClr val="bg1"/>
                </a:solidFill>
                <a:latin typeface="Arial" charset="0"/>
                <a:cs typeface="Arial" charset="0"/>
              </a:rPr>
              <a:t>HRMS (Core </a:t>
            </a:r>
            <a:r>
              <a:rPr lang="en-US" sz="1500" b="1" dirty="0">
                <a:solidFill>
                  <a:schemeClr val="bg1"/>
                </a:solidFill>
                <a:latin typeface="Arial" charset="0"/>
                <a:cs typeface="Arial" charset="0"/>
              </a:rPr>
              <a:t>HR)</a:t>
            </a:r>
            <a:endParaRPr lang="en-US" sz="15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1636712" y="4703763"/>
            <a:ext cx="1287463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000" i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000" i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FF9900"/>
              </a:buClr>
              <a:buSzPct val="110000"/>
              <a:defRPr sz="2000" i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en-US" b="1" i="0" baseline="-250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Workforce m</a:t>
            </a:r>
            <a:r>
              <a:rPr lang="en-US" b="1" i="0" baseline="-250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anagement</a:t>
            </a:r>
            <a:endParaRPr lang="en-US" b="1" i="0" baseline="-25000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5759926" y="2357121"/>
            <a:ext cx="2017713" cy="469494"/>
          </a:xfrm>
          <a:prstGeom prst="rect">
            <a:avLst/>
          </a:prstGeom>
          <a:solidFill>
            <a:srgbClr val="044B8F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Transitions /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onboarding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5759926" y="2895600"/>
            <a:ext cx="2042637" cy="480378"/>
          </a:xfrm>
          <a:prstGeom prst="rect">
            <a:avLst/>
          </a:prstGeom>
          <a:solidFill>
            <a:srgbClr val="044B8F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Succession /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talent review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7183596" y="5266896"/>
            <a:ext cx="1585913" cy="2333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Time &amp; l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abor (Other)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Title 5"/>
          <p:cNvSpPr>
            <a:spLocks noGrp="1"/>
          </p:cNvSpPr>
          <p:nvPr>
            <p:ph type="ctrTitle"/>
          </p:nvPr>
        </p:nvSpPr>
        <p:spPr>
          <a:xfrm>
            <a:off x="1817221" y="197950"/>
            <a:ext cx="8387084" cy="591475"/>
          </a:xfrm>
        </p:spPr>
        <p:txBody>
          <a:bodyPr>
            <a:noAutofit/>
          </a:bodyPr>
          <a:lstStyle/>
          <a:p>
            <a:r>
              <a:rPr lang="en-US" sz="4000" dirty="0"/>
              <a:t>HCM areas of focus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98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772" y="1365121"/>
            <a:ext cx="8686800" cy="452437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B3838"/>
                </a:solidFill>
              </a:rPr>
              <a:t>Timecard transformations</a:t>
            </a:r>
          </a:p>
          <a:p>
            <a:pPr lvl="1"/>
            <a:r>
              <a:rPr lang="en-US" sz="2400" dirty="0" smtClean="0">
                <a:solidFill>
                  <a:srgbClr val="3B3838"/>
                </a:solidFill>
              </a:rPr>
              <a:t>Standard fast </a:t>
            </a:r>
            <a:r>
              <a:rPr lang="en-US" sz="2400" dirty="0">
                <a:solidFill>
                  <a:srgbClr val="3B3838"/>
                </a:solidFill>
              </a:rPr>
              <a:t>f</a:t>
            </a:r>
            <a:r>
              <a:rPr lang="en-US" sz="2400" dirty="0" smtClean="0">
                <a:solidFill>
                  <a:srgbClr val="3B3838"/>
                </a:solidFill>
              </a:rPr>
              <a:t>ormula type to support timecard transformations</a:t>
            </a:r>
          </a:p>
          <a:p>
            <a:pPr lvl="1"/>
            <a:r>
              <a:rPr lang="en-US" sz="2400" dirty="0" smtClean="0">
                <a:solidFill>
                  <a:srgbClr val="3B3838"/>
                </a:solidFill>
              </a:rPr>
              <a:t>Designed for simple mapping and file parsing</a:t>
            </a:r>
          </a:p>
          <a:p>
            <a:pPr lvl="1"/>
            <a:r>
              <a:rPr lang="en-US" sz="2400" dirty="0" smtClean="0">
                <a:solidFill>
                  <a:srgbClr val="3B3838"/>
                </a:solidFill>
              </a:rPr>
              <a:t>Attempted to apply complicated business rules during </a:t>
            </a:r>
            <a:r>
              <a:rPr lang="en-US" sz="2400" dirty="0" smtClean="0">
                <a:solidFill>
                  <a:srgbClr val="3B3838"/>
                </a:solidFill>
              </a:rPr>
              <a:t>transformation</a:t>
            </a:r>
          </a:p>
          <a:p>
            <a:pPr lvl="1"/>
            <a:r>
              <a:rPr lang="en-US" sz="2400" dirty="0" smtClean="0">
                <a:solidFill>
                  <a:srgbClr val="3B3838"/>
                </a:solidFill>
              </a:rPr>
              <a:t>Union </a:t>
            </a:r>
            <a:r>
              <a:rPr lang="en-US" sz="2400" dirty="0" smtClean="0">
                <a:solidFill>
                  <a:srgbClr val="3B3838"/>
                </a:solidFill>
              </a:rPr>
              <a:t>override rate issue</a:t>
            </a:r>
          </a:p>
          <a:p>
            <a:pPr lvl="1"/>
            <a:r>
              <a:rPr lang="en-US" sz="2400" dirty="0" smtClean="0">
                <a:solidFill>
                  <a:srgbClr val="3B3838"/>
                </a:solidFill>
              </a:rPr>
              <a:t>Formula worked, but long run time</a:t>
            </a:r>
          </a:p>
          <a:p>
            <a:pPr lvl="1"/>
            <a:r>
              <a:rPr lang="en-US" sz="2400" dirty="0" smtClean="0">
                <a:solidFill>
                  <a:srgbClr val="3B3838"/>
                </a:solidFill>
              </a:rPr>
              <a:t>Developed pre processor using PL/SQL</a:t>
            </a:r>
          </a:p>
          <a:p>
            <a:pPr lvl="1"/>
            <a:r>
              <a:rPr lang="en-US" sz="2400" dirty="0" smtClean="0">
                <a:solidFill>
                  <a:srgbClr val="3B3838"/>
                </a:solidFill>
              </a:rPr>
              <a:t>Possible PAAS future application</a:t>
            </a:r>
            <a:endParaRPr lang="en-US" sz="2400" dirty="0">
              <a:solidFill>
                <a:srgbClr val="3B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CP_Edu_Forum_MAIN">
  <a:themeElements>
    <a:clrScheme name="Custom 1">
      <a:dk1>
        <a:srgbClr val="FFFFFE"/>
      </a:dk1>
      <a:lt1>
        <a:srgbClr val="FFFFFE"/>
      </a:lt1>
      <a:dk2>
        <a:srgbClr val="FFFFFE"/>
      </a:dk2>
      <a:lt2>
        <a:srgbClr val="FFFFFE"/>
      </a:lt2>
      <a:accent1>
        <a:srgbClr val="F58025"/>
      </a:accent1>
      <a:accent2>
        <a:srgbClr val="505150"/>
      </a:accent2>
      <a:accent3>
        <a:srgbClr val="007AC2"/>
      </a:accent3>
      <a:accent4>
        <a:srgbClr val="FFFFFE"/>
      </a:accent4>
      <a:accent5>
        <a:srgbClr val="FFFFFE"/>
      </a:accent5>
      <a:accent6>
        <a:srgbClr val="FFFFFE"/>
      </a:accent6>
      <a:hlink>
        <a:srgbClr val="FFFFFE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aster Pitch">
  <a:themeElements>
    <a:clrScheme name="YRC1">
      <a:dk1>
        <a:sysClr val="windowText" lastClr="000000"/>
      </a:dk1>
      <a:lt1>
        <a:sysClr val="window" lastClr="FFFFFF"/>
      </a:lt1>
      <a:dk2>
        <a:srgbClr val="122C4D"/>
      </a:dk2>
      <a:lt2>
        <a:srgbClr val="FFFCFF"/>
      </a:lt2>
      <a:accent1>
        <a:srgbClr val="DF6626"/>
      </a:accent1>
      <a:accent2>
        <a:srgbClr val="0D3D75"/>
      </a:accent2>
      <a:accent3>
        <a:srgbClr val="E7882B"/>
      </a:accent3>
      <a:accent4>
        <a:srgbClr val="CDCCC9"/>
      </a:accent4>
      <a:accent5>
        <a:srgbClr val="7F7A77"/>
      </a:accent5>
      <a:accent6>
        <a:srgbClr val="E4E0DC"/>
      </a:accent6>
      <a:hlink>
        <a:srgbClr val="FF4C00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aster Pitch">
  <a:themeElements>
    <a:clrScheme name="YRC1">
      <a:dk1>
        <a:sysClr val="windowText" lastClr="000000"/>
      </a:dk1>
      <a:lt1>
        <a:sysClr val="window" lastClr="FFFFFF"/>
      </a:lt1>
      <a:dk2>
        <a:srgbClr val="122C4D"/>
      </a:dk2>
      <a:lt2>
        <a:srgbClr val="FFFCFF"/>
      </a:lt2>
      <a:accent1>
        <a:srgbClr val="DF6626"/>
      </a:accent1>
      <a:accent2>
        <a:srgbClr val="0D3D75"/>
      </a:accent2>
      <a:accent3>
        <a:srgbClr val="E7882B"/>
      </a:accent3>
      <a:accent4>
        <a:srgbClr val="CDCCC9"/>
      </a:accent4>
      <a:accent5>
        <a:srgbClr val="7F7A77"/>
      </a:accent5>
      <a:accent6>
        <a:srgbClr val="E4E0DC"/>
      </a:accent6>
      <a:hlink>
        <a:srgbClr val="FF4C00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43D2A4B978A4691960ABE215F982E" ma:contentTypeVersion="0" ma:contentTypeDescription="Create a new document." ma:contentTypeScope="" ma:versionID="a24414843dede43c3605f852777e740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975430-13B6-4F4D-9E06-6FC06DF4B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B91076C-CC88-4188-8CC0-8716EE11C6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1018</Words>
  <Application>Microsoft Office PowerPoint</Application>
  <PresentationFormat>Custom</PresentationFormat>
  <Paragraphs>180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ＭＳ Ｐゴシック</vt:lpstr>
      <vt:lpstr>Arial</vt:lpstr>
      <vt:lpstr>Arial Narrow</vt:lpstr>
      <vt:lpstr>Calibri</vt:lpstr>
      <vt:lpstr>FontAwesome</vt:lpstr>
      <vt:lpstr>Geneva</vt:lpstr>
      <vt:lpstr>Helvetica</vt:lpstr>
      <vt:lpstr>Lato Regular</vt:lpstr>
      <vt:lpstr>Lucida Grande</vt:lpstr>
      <vt:lpstr>Times New Roman</vt:lpstr>
      <vt:lpstr>FICP_Edu_Forum_MAIN</vt:lpstr>
      <vt:lpstr>1_Master Pitch</vt:lpstr>
      <vt:lpstr>2_Master Pitch</vt:lpstr>
      <vt:lpstr>We moved our Payroll to HCM Cloud and packed some data into Arrays</vt:lpstr>
      <vt:lpstr>About the presenter</vt:lpstr>
      <vt:lpstr>Agenda</vt:lpstr>
      <vt:lpstr>PowerPoint Presentation</vt:lpstr>
      <vt:lpstr>PowerPoint Presentation</vt:lpstr>
      <vt:lpstr>About Grant Thornton </vt:lpstr>
      <vt:lpstr>Committed Oracle partner</vt:lpstr>
      <vt:lpstr>HCM areas of focus</vt:lpstr>
      <vt:lpstr>Challenges</vt:lpstr>
      <vt:lpstr>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PowerPoint Presentation</vt:lpstr>
      <vt:lpstr>PowerPoint Presentation</vt:lpstr>
      <vt:lpstr>PowerPoint Presentation</vt:lpstr>
      <vt:lpstr>PowerPoint Presentation</vt:lpstr>
      <vt:lpstr>Fast Formula Basics</vt:lpstr>
      <vt:lpstr>Fast Formula References</vt:lpstr>
      <vt:lpstr>Problem Definition</vt:lpstr>
      <vt:lpstr>Days Worked Scenario</vt:lpstr>
      <vt:lpstr>Working Storage</vt:lpstr>
      <vt:lpstr>Arrays</vt:lpstr>
      <vt:lpstr>Looping</vt:lpstr>
      <vt:lpstr>Putting it all together</vt:lpstr>
      <vt:lpstr>Putting it all together</vt:lpstr>
      <vt:lpstr>Putting it all together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(Session code ###) - Title of Presentation (this can be up to three lines of text)</dc:title>
  <dc:creator>Jennifer Hanasz</dc:creator>
  <cp:lastModifiedBy>Stratton, Bill</cp:lastModifiedBy>
  <cp:revision>86</cp:revision>
  <dcterms:created xsi:type="dcterms:W3CDTF">2012-02-15T15:14:33Z</dcterms:created>
  <dcterms:modified xsi:type="dcterms:W3CDTF">2017-05-05T15:15:02Z</dcterms:modified>
</cp:coreProperties>
</file>