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31"/>
  </p:notesMasterIdLst>
  <p:sldIdLst>
    <p:sldId id="261" r:id="rId4"/>
    <p:sldId id="262" r:id="rId5"/>
    <p:sldId id="287" r:id="rId6"/>
    <p:sldId id="265" r:id="rId7"/>
    <p:sldId id="266" r:id="rId8"/>
    <p:sldId id="286" r:id="rId9"/>
    <p:sldId id="268" r:id="rId10"/>
    <p:sldId id="285" r:id="rId11"/>
    <p:sldId id="267" r:id="rId12"/>
    <p:sldId id="269" r:id="rId13"/>
    <p:sldId id="270" r:id="rId14"/>
    <p:sldId id="271" r:id="rId15"/>
    <p:sldId id="272" r:id="rId16"/>
    <p:sldId id="281" r:id="rId17"/>
    <p:sldId id="282" r:id="rId18"/>
    <p:sldId id="290" r:id="rId19"/>
    <p:sldId id="293" r:id="rId20"/>
    <p:sldId id="283" r:id="rId21"/>
    <p:sldId id="284" r:id="rId22"/>
    <p:sldId id="276" r:id="rId23"/>
    <p:sldId id="288" r:id="rId24"/>
    <p:sldId id="273" r:id="rId25"/>
    <p:sldId id="277" r:id="rId26"/>
    <p:sldId id="274" r:id="rId27"/>
    <p:sldId id="278" r:id="rId28"/>
    <p:sldId id="280" r:id="rId29"/>
    <p:sldId id="289" r:id="rId30"/>
  </p:sldIdLst>
  <p:sldSz cx="12188825" cy="6858000"/>
  <p:notesSz cx="7315200" cy="96012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4071">
          <p15:clr>
            <a:srgbClr val="A4A3A4"/>
          </p15:clr>
        </p15:guide>
        <p15:guide id="2" pos="7">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ng, Amy" initials="CA" lastIdx="1" clrIdx="0">
    <p:extLst>
      <p:ext uri="{19B8F6BF-5375-455C-9EA6-DF929625EA0E}">
        <p15:presenceInfo xmlns:p15="http://schemas.microsoft.com/office/powerpoint/2012/main" userId="S-1-5-21-1466045628-881665582-335421608-494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7092"/>
    <a:srgbClr val="0E707E"/>
    <a:srgbClr val="C4001D"/>
    <a:srgbClr val="24328C"/>
    <a:srgbClr val="DDAE2B"/>
    <a:srgbClr val="DE6224"/>
    <a:srgbClr val="349737"/>
    <a:srgbClr val="B62B2D"/>
    <a:srgbClr val="233D7E"/>
    <a:srgbClr val="2055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75" autoAdjust="0"/>
    <p:restoredTop sz="57195" autoAdjust="0"/>
  </p:normalViewPr>
  <p:slideViewPr>
    <p:cSldViewPr snapToGrid="0" snapToObjects="1" showGuides="1">
      <p:cViewPr varScale="1">
        <p:scale>
          <a:sx n="47" d="100"/>
          <a:sy n="47" d="100"/>
        </p:scale>
        <p:origin x="821" y="48"/>
      </p:cViewPr>
      <p:guideLst>
        <p:guide orient="horz" pos="4071"/>
        <p:guide pos="7"/>
      </p:guideLst>
    </p:cSldViewPr>
  </p:slideViewPr>
  <p:notesTextViewPr>
    <p:cViewPr>
      <p:scale>
        <a:sx n="100" d="100"/>
        <a:sy n="100" d="100"/>
      </p:scale>
      <p:origin x="0" y="0"/>
    </p:cViewPr>
  </p:notesTextViewPr>
  <p:notesViewPr>
    <p:cSldViewPr snapToGrid="0" snapToObjects="1">
      <p:cViewPr varScale="1">
        <p:scale>
          <a:sx n="156" d="100"/>
          <a:sy n="156" d="100"/>
        </p:scale>
        <p:origin x="-4568" y="-12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90B32F4A-1647-7247-9D3C-34C797E9FB92}" type="datetimeFigureOut">
              <a:rPr lang="en-US" smtClean="0"/>
              <a:t>6/4/2017</a:t>
            </a:fld>
            <a:endParaRPr lang="en-US"/>
          </a:p>
        </p:txBody>
      </p:sp>
      <p:sp>
        <p:nvSpPr>
          <p:cNvPr id="4" name="Slide Image Placeholder 3"/>
          <p:cNvSpPr>
            <a:spLocks noGrp="1" noRot="1" noChangeAspect="1"/>
          </p:cNvSpPr>
          <p:nvPr>
            <p:ph type="sldImg" idx="2"/>
          </p:nvPr>
        </p:nvSpPr>
        <p:spPr>
          <a:xfrm>
            <a:off x="458788" y="720725"/>
            <a:ext cx="6397625"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75BE72F4-2186-8742-B297-0DDFA174FE2D}" type="slidenum">
              <a:rPr lang="en-US" smtClean="0"/>
              <a:t>‹#›</a:t>
            </a:fld>
            <a:endParaRPr lang="en-US"/>
          </a:p>
        </p:txBody>
      </p:sp>
    </p:spTree>
    <p:extLst>
      <p:ext uri="{BB962C8B-B14F-4D97-AF65-F5344CB8AC3E}">
        <p14:creationId xmlns:p14="http://schemas.microsoft.com/office/powerpoint/2010/main" val="41937071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BE72F4-2186-8742-B297-0DDFA174FE2D}" type="slidenum">
              <a:rPr lang="en-US" smtClean="0"/>
              <a:t>1</a:t>
            </a:fld>
            <a:endParaRPr lang="en-US"/>
          </a:p>
        </p:txBody>
      </p:sp>
    </p:spTree>
    <p:extLst>
      <p:ext uri="{BB962C8B-B14F-4D97-AF65-F5344CB8AC3E}">
        <p14:creationId xmlns:p14="http://schemas.microsoft.com/office/powerpoint/2010/main" val="1953531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300" dirty="0"/>
              <a:t>JS: Michael Baker had a hard requirement to keep all applicants and candidates history.  As a professional services organization, this requirement was essential to retain history and candidate profiles while taking advantage of using </a:t>
            </a:r>
            <a:r>
              <a:rPr lang="en-US" sz="1300" dirty="0" err="1"/>
              <a:t>Taleo’s</a:t>
            </a:r>
            <a:r>
              <a:rPr lang="en-US" sz="1300" dirty="0"/>
              <a:t> search capabilities.  Additionally, Michael Baker has very stringent company compliance needs which needed to be met, in regards to historical data on their candidates.</a:t>
            </a:r>
          </a:p>
          <a:p>
            <a:pPr lvl="0"/>
            <a:endParaRPr lang="en-US" sz="1300" dirty="0"/>
          </a:p>
          <a:p>
            <a:pPr defTabSz="483306">
              <a:defRPr/>
            </a:pPr>
            <a:r>
              <a:rPr lang="en-US" sz="1300" dirty="0"/>
              <a:t>Another goal or expectation for the cloud is the ability for HR to quickly view open requisitions and identify details of both the requisition and candidate.  The ability to provide rapid searching options was an integral part of the </a:t>
            </a:r>
            <a:r>
              <a:rPr lang="en-US" sz="1300" dirty="0" err="1"/>
              <a:t>Taleo</a:t>
            </a:r>
            <a:r>
              <a:rPr lang="en-US" sz="1300" dirty="0"/>
              <a:t> design process.</a:t>
            </a:r>
          </a:p>
          <a:p>
            <a:pPr lvl="0"/>
            <a:endParaRPr lang="en-US" sz="1300" dirty="0"/>
          </a:p>
          <a:p>
            <a:pPr lvl="0"/>
            <a:r>
              <a:rPr lang="en-US" sz="1300" dirty="0"/>
              <a:t>One especially important goal for the Cloud implementation is the ability to deliver a fully functional, automated on-boarding process which will track actions taken by new hires.  Our goal in this regard was to take full advantage of </a:t>
            </a:r>
            <a:r>
              <a:rPr lang="en-US" sz="1300" dirty="0" err="1"/>
              <a:t>Taleo</a:t>
            </a:r>
            <a:r>
              <a:rPr lang="en-US" sz="1300" dirty="0"/>
              <a:t> Transitions’ automated processes to manage on-boarding across the company, across varying business units.  We planned to utilize on-boarding as part of the Offer process as well as managing additional new hire tasks.  Michael Baker utilizes a team called Talent and Mobility Coordinators which were inundated with paperwork in order to manage the off-line onboarding process that was previously in place.  A major goal was to make their lives easier – and they were very excited to see what </a:t>
            </a:r>
            <a:r>
              <a:rPr lang="en-US" sz="1300" dirty="0" err="1"/>
              <a:t>Taleo</a:t>
            </a:r>
            <a:r>
              <a:rPr lang="en-US" sz="1300" dirty="0"/>
              <a:t> could do!</a:t>
            </a:r>
          </a:p>
          <a:p>
            <a:pPr lvl="0"/>
            <a:endParaRPr lang="en-US" sz="1300" dirty="0"/>
          </a:p>
          <a:p>
            <a:pPr defTabSz="483306">
              <a:defRPr/>
            </a:pPr>
            <a:r>
              <a:rPr lang="en-US" sz="1300" dirty="0"/>
              <a:t>Out of the box integration was imperative to keep our HR and Recruiting integrated; particularly work structures and new hire processing; did not want to create or maintain custom integrations or re-invent the wheel.. Out of the Box integration was the preference as part of the migration into HCM Cloud, providing a fully supported integration between HR and Recruiting.  The Michael Baker team is spread extremely thin.  A custom integration would require greater effort and on-going maintenance.  Decreasing the need for Mel’s team’s intervention was a major goal and expectation of the transition into the cloud.  </a:t>
            </a:r>
          </a:p>
          <a:p>
            <a:pPr defTabSz="483306">
              <a:defRPr/>
            </a:pPr>
            <a:r>
              <a:rPr lang="en-US" sz="1300" dirty="0"/>
              <a:t>Keep Applicant to New Hire integration between HR and Recruiting</a:t>
            </a:r>
          </a:p>
          <a:p>
            <a:endParaRPr lang="en-US" dirty="0" smtClean="0"/>
          </a:p>
          <a:p>
            <a:pPr defTabSz="483306">
              <a:defRPr/>
            </a:pPr>
            <a:r>
              <a:rPr lang="en-US" sz="1300" dirty="0"/>
              <a:t>Michael Baker’s final major expectation for the Cloud was to fully take advantage of the SAAS model – and ensure the system is always up to date and integrating constant feature upgrades by Oracle.  Previously, Michael Baker used Oracle on-demand hosting services and it was ‘not the easiest’ to perform upgrades and stay current in that landscape.  With a limited team, SaaS model upgrades would free Mel and her team to perform other duties. With the SaaS model, it’s much easier to remain current on patching and new versions as Oracle constantly pushes HCM Cloud along.</a:t>
            </a:r>
          </a:p>
          <a:p>
            <a:endParaRPr lang="en-US" dirty="0"/>
          </a:p>
        </p:txBody>
      </p:sp>
      <p:sp>
        <p:nvSpPr>
          <p:cNvPr id="4" name="Slide Number Placeholder 3"/>
          <p:cNvSpPr>
            <a:spLocks noGrp="1"/>
          </p:cNvSpPr>
          <p:nvPr>
            <p:ph type="sldNum" sz="quarter" idx="10"/>
          </p:nvPr>
        </p:nvSpPr>
        <p:spPr/>
        <p:txBody>
          <a:bodyPr/>
          <a:lstStyle/>
          <a:p>
            <a:fld id="{75BE72F4-2186-8742-B297-0DDFA174FE2D}" type="slidenum">
              <a:rPr lang="en-US" smtClean="0"/>
              <a:t>10</a:t>
            </a:fld>
            <a:endParaRPr lang="en-US"/>
          </a:p>
        </p:txBody>
      </p:sp>
    </p:spTree>
    <p:extLst>
      <p:ext uri="{BB962C8B-B14F-4D97-AF65-F5344CB8AC3E}">
        <p14:creationId xmlns:p14="http://schemas.microsoft.com/office/powerpoint/2010/main" val="3343483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r>
              <a:rPr lang="en-US" sz="1300" dirty="0"/>
              <a:t>JS:</a:t>
            </a:r>
            <a:endParaRPr lang="en-US" i="0" dirty="0" smtClean="0"/>
          </a:p>
          <a:p>
            <a:r>
              <a:rPr lang="en-US" i="0" dirty="0" smtClean="0"/>
              <a:t>So how do we achieve our Lofty</a:t>
            </a:r>
            <a:r>
              <a:rPr lang="en-US" i="0" baseline="0" dirty="0" smtClean="0"/>
              <a:t> Goals and Expectations?  A mindful project approach is critical to ensuring a successful way forward into the Cloud.  Melody and her team did a fantastic job of providing the Recruiting team with a real sense of ownership and accountability of the design of </a:t>
            </a:r>
            <a:r>
              <a:rPr lang="en-US" i="0" baseline="0" dirty="0" err="1" smtClean="0"/>
              <a:t>Taleo</a:t>
            </a:r>
            <a:r>
              <a:rPr lang="en-US" i="0" baseline="0" dirty="0" smtClean="0"/>
              <a:t>.   This was a crucial element in the adaptation of the new tool and the associated process improvements that will be occurring.  The stakeholders were engaged day 1 and played a crucial role throughout the implementation lifecycle including requirements, CRP and UAT Participation.  The key stakeholders who helped design the tool were the day to day users such as the Recruiters and their Manager along with Michael Baker’s onboarding coordinators, the TAM coordinators which we discussed earlier.  </a:t>
            </a:r>
          </a:p>
          <a:p>
            <a:endParaRPr lang="en-US" i="0" baseline="0" dirty="0" smtClean="0"/>
          </a:p>
          <a:p>
            <a:r>
              <a:rPr lang="en-US" i="0" baseline="0" dirty="0" smtClean="0"/>
              <a:t>The Recruiters and the recruiting department manager were extremely focused on improving the cumbersome candidate/applicant experience that job seekers experienced when applying via </a:t>
            </a:r>
            <a:r>
              <a:rPr lang="en-US" i="0" baseline="0" dirty="0" err="1" smtClean="0"/>
              <a:t>iRecruitment</a:t>
            </a:r>
            <a:r>
              <a:rPr lang="en-US" i="0" baseline="0" dirty="0" smtClean="0"/>
              <a:t>.  Additionally, the recruiters were anxious to have opportunities to use items such as Offer Letters and selectable Onboarding processes.  These were features that didn’t work very well in </a:t>
            </a:r>
            <a:r>
              <a:rPr lang="en-US" i="0" baseline="0" dirty="0" err="1" smtClean="0"/>
              <a:t>irecruitment</a:t>
            </a:r>
            <a:r>
              <a:rPr lang="en-US" i="0" baseline="0" dirty="0" smtClean="0"/>
              <a:t>.  So designing these processes was an opportunity that our stakeholders looked forward to.</a:t>
            </a:r>
          </a:p>
          <a:p>
            <a:endParaRPr lang="en-US" sz="1300" dirty="0"/>
          </a:p>
          <a:p>
            <a:r>
              <a:rPr lang="en-US" sz="1300" dirty="0"/>
              <a:t> One key project decision that we’ll discuss later was whether to use the OOTB integration between HCM Cloud and </a:t>
            </a:r>
            <a:r>
              <a:rPr lang="en-US" sz="1300" dirty="0" err="1"/>
              <a:t>Taleo</a:t>
            </a:r>
            <a:r>
              <a:rPr lang="en-US" sz="1300" dirty="0"/>
              <a:t> or develop a custom one.  When designing the recruiter and applicant experience, we needed to stay focused on this key decision because it forces downstream decisions.  If we’re using the OOTB integration, there is </a:t>
            </a:r>
            <a:r>
              <a:rPr lang="en-US" sz="1300" dirty="0" err="1"/>
              <a:t>SmartOrg</a:t>
            </a:r>
            <a:r>
              <a:rPr lang="en-US" sz="1300" dirty="0"/>
              <a:t> OLF hierarchy (for those unfamiliar with </a:t>
            </a:r>
            <a:r>
              <a:rPr lang="en-US" sz="1300" dirty="0" err="1"/>
              <a:t>Taleo</a:t>
            </a:r>
            <a:r>
              <a:rPr lang="en-US" sz="1300" dirty="0"/>
              <a:t> – </a:t>
            </a:r>
            <a:r>
              <a:rPr lang="en-US" sz="1300" dirty="0" err="1"/>
              <a:t>SmartOrg</a:t>
            </a:r>
            <a:r>
              <a:rPr lang="en-US" sz="1300" dirty="0"/>
              <a:t> references to Organizations, Locations, and Jobs ) to stay mindful of.  We’ll need to adopt the OOTB design if going that route so that decision is </a:t>
            </a:r>
            <a:r>
              <a:rPr lang="en-US" sz="1300" dirty="0" err="1"/>
              <a:t>criticial</a:t>
            </a:r>
            <a:r>
              <a:rPr lang="en-US" sz="1300" dirty="0"/>
              <a:t> to make initially and then design our process improvements after.</a:t>
            </a:r>
          </a:p>
          <a:p>
            <a:endParaRPr lang="en-US" sz="1300" dirty="0"/>
          </a:p>
          <a:p>
            <a:r>
              <a:rPr lang="en-US" sz="1300" dirty="0"/>
              <a:t>And our last bullet –adhering to best practices was one of our goals in the decision making process.  Our best practices decisions truly focused around a simple, easy-to-use, experience for both recruiters and candidates – which allowed for minimal training and/or job aids.</a:t>
            </a:r>
            <a:endParaRPr lang="en-US" i="0" dirty="0"/>
          </a:p>
        </p:txBody>
      </p:sp>
      <p:sp>
        <p:nvSpPr>
          <p:cNvPr id="4" name="Slide Number Placeholder 3"/>
          <p:cNvSpPr>
            <a:spLocks noGrp="1"/>
          </p:cNvSpPr>
          <p:nvPr>
            <p:ph type="sldNum" sz="quarter" idx="10"/>
          </p:nvPr>
        </p:nvSpPr>
        <p:spPr/>
        <p:txBody>
          <a:bodyPr/>
          <a:lstStyle/>
          <a:p>
            <a:fld id="{75BE72F4-2186-8742-B297-0DDFA174FE2D}" type="slidenum">
              <a:rPr lang="en-US" smtClean="0"/>
              <a:t>11</a:t>
            </a:fld>
            <a:endParaRPr lang="en-US"/>
          </a:p>
        </p:txBody>
      </p:sp>
    </p:spTree>
    <p:extLst>
      <p:ext uri="{BB962C8B-B14F-4D97-AF65-F5344CB8AC3E}">
        <p14:creationId xmlns:p14="http://schemas.microsoft.com/office/powerpoint/2010/main" val="737896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JS</a:t>
            </a:r>
          </a:p>
          <a:p>
            <a:pPr defTabSz="483306">
              <a:defRPr/>
            </a:pPr>
            <a:r>
              <a:rPr lang="en-US" sz="1300" dirty="0"/>
              <a:t>OOTB alleviates customization investments</a:t>
            </a:r>
          </a:p>
          <a:p>
            <a:pPr defTabSz="483306">
              <a:defRPr/>
            </a:pPr>
            <a:r>
              <a:rPr lang="en-US" sz="1300" dirty="0"/>
              <a:t>New functionality and a review of current processes excites the need for new applicant, hiring manager and recruiter experiences</a:t>
            </a:r>
          </a:p>
          <a:p>
            <a:pPr defTabSz="483306">
              <a:defRPr/>
            </a:pPr>
            <a:endParaRPr lang="en-US" sz="1300" dirty="0"/>
          </a:p>
          <a:p>
            <a:pPr defTabSz="483306">
              <a:defRPr/>
            </a:pPr>
            <a:r>
              <a:rPr lang="en-US" sz="1300" dirty="0"/>
              <a:t>Once our approach has been established, we kicked off the project with a slew of workshops to familiarize the team with </a:t>
            </a:r>
            <a:r>
              <a:rPr lang="en-US" sz="1300" dirty="0" err="1"/>
              <a:t>Taleo</a:t>
            </a:r>
            <a:r>
              <a:rPr lang="en-US" sz="1300" dirty="0"/>
              <a:t> and </a:t>
            </a:r>
            <a:r>
              <a:rPr lang="en-US" sz="1300" dirty="0" err="1"/>
              <a:t>Taleo’s</a:t>
            </a:r>
            <a:r>
              <a:rPr lang="en-US" sz="1300" dirty="0"/>
              <a:t> capabilities.  Luckily, a number of recruiters had previous experience with </a:t>
            </a:r>
            <a:r>
              <a:rPr lang="en-US" sz="1300" dirty="0" err="1"/>
              <a:t>Taleo</a:t>
            </a:r>
            <a:r>
              <a:rPr lang="en-US" sz="1300" dirty="0"/>
              <a:t> so that helped.  </a:t>
            </a:r>
          </a:p>
          <a:p>
            <a:pPr defTabSz="483306">
              <a:defRPr/>
            </a:pPr>
            <a:endParaRPr lang="en-US" sz="1300" dirty="0"/>
          </a:p>
          <a:p>
            <a:pPr defTabSz="483306">
              <a:defRPr/>
            </a:pPr>
            <a:r>
              <a:rPr lang="en-US" sz="1300" dirty="0"/>
              <a:t>We discussed a fully synchronized and integrated recruiting system that is integrated with HCM Cloud.  Full integration between the two was a key component that was a must have for the project to move forward.  EBS did a nice job of integrating the applicant to new hire experience so it was crucial that the integration between </a:t>
            </a:r>
            <a:r>
              <a:rPr lang="en-US" sz="1300" dirty="0" err="1"/>
              <a:t>Taleo</a:t>
            </a:r>
            <a:r>
              <a:rPr lang="en-US" sz="1300" dirty="0"/>
              <a:t> and HCM Cloud was NOT a step back.   More on this later.</a:t>
            </a:r>
          </a:p>
          <a:p>
            <a:pPr defTabSz="483306">
              <a:defRPr/>
            </a:pPr>
            <a:endParaRPr lang="en-US" sz="1300" dirty="0"/>
          </a:p>
          <a:p>
            <a:pPr defTabSz="483306">
              <a:defRPr/>
            </a:pPr>
            <a:r>
              <a:rPr lang="en-US" sz="1300" dirty="0"/>
              <a:t>Also, the project team’s decisions were very focused on improving the experience for recruiters and candidates.  We did this by leveraging suggestions from the consulting team to make a streamlined and user-friendly experience for everyone.</a:t>
            </a:r>
          </a:p>
          <a:p>
            <a:pPr defTabSz="483306">
              <a:defRPr/>
            </a:pPr>
            <a:endParaRPr lang="en-US" sz="1300" dirty="0"/>
          </a:p>
          <a:p>
            <a:pPr defTabSz="483306">
              <a:defRPr/>
            </a:pPr>
            <a:r>
              <a:rPr lang="en-US" sz="1300" dirty="0"/>
              <a:t>But we really focused our initial design on the pain points that the stakeholders wanted to address.  One key item was to utilize the Offer Letter functionality available in </a:t>
            </a:r>
            <a:r>
              <a:rPr lang="en-US" sz="1300" dirty="0" err="1"/>
              <a:t>Taleo</a:t>
            </a:r>
            <a:r>
              <a:rPr lang="en-US" sz="1300" dirty="0"/>
              <a:t>.  </a:t>
            </a:r>
            <a:r>
              <a:rPr lang="en-US" sz="1300" dirty="0" err="1"/>
              <a:t>iRecruitment</a:t>
            </a:r>
            <a:r>
              <a:rPr lang="en-US" sz="1300" dirty="0"/>
              <a:t> offered an extremely limited Offer Letter process – whereas </a:t>
            </a:r>
            <a:r>
              <a:rPr lang="en-US" sz="1300" dirty="0" err="1"/>
              <a:t>Taleo’s</a:t>
            </a:r>
            <a:r>
              <a:rPr lang="en-US" sz="1300" dirty="0"/>
              <a:t> Offer Letters are much more dynamic.  The Recruiting Team was very excited to take advantage of the selectable Paragraph functionality that we introduced in the MANY Offer letters created.</a:t>
            </a:r>
          </a:p>
          <a:p>
            <a:pPr defTabSz="483306">
              <a:defRPr/>
            </a:pPr>
            <a:endParaRPr lang="en-US" sz="1300" dirty="0"/>
          </a:p>
          <a:p>
            <a:pPr defTabSz="483306">
              <a:defRPr/>
            </a:pPr>
            <a:r>
              <a:rPr lang="en-US" sz="1300" dirty="0"/>
              <a:t>Another process redesign was around managing role based access based upon the roles in the recruiting process.  </a:t>
            </a:r>
            <a:r>
              <a:rPr lang="en-US" sz="1300" dirty="0" err="1"/>
              <a:t>Taleo</a:t>
            </a:r>
            <a:r>
              <a:rPr lang="en-US" sz="1300" dirty="0"/>
              <a:t> offers greater flexibility in this regard than </a:t>
            </a:r>
            <a:r>
              <a:rPr lang="en-US" sz="1300" dirty="0" err="1"/>
              <a:t>iRecruitment</a:t>
            </a:r>
            <a:r>
              <a:rPr lang="en-US" sz="1300" dirty="0"/>
              <a:t> did and the team wished to pursue the ability to provide </a:t>
            </a:r>
            <a:r>
              <a:rPr lang="en-US" sz="1300" dirty="0" err="1"/>
              <a:t>flexibile</a:t>
            </a:r>
            <a:r>
              <a:rPr lang="en-US" sz="1300" dirty="0"/>
              <a:t> roles throughout the recruiting process.  </a:t>
            </a:r>
          </a:p>
          <a:p>
            <a:pPr defTabSz="483306">
              <a:defRPr/>
            </a:pPr>
            <a:endParaRPr lang="en-US" sz="1300" dirty="0"/>
          </a:p>
          <a:p>
            <a:pPr defTabSz="483306">
              <a:defRPr/>
            </a:pPr>
            <a:r>
              <a:rPr lang="en-US" sz="1300" dirty="0"/>
              <a:t>A critical goal of the process improvements was the ability to provide a user-friendly, easy to use candidate experience for job seekers searching Michael Baker’s career site.  Also, we’re in the mobile era now so it was essential that the career sections were mobile friendly for our job seekers.</a:t>
            </a:r>
          </a:p>
          <a:p>
            <a:pPr defTabSz="483306">
              <a:defRPr/>
            </a:pPr>
            <a:endParaRPr lang="en-US" dirty="0"/>
          </a:p>
        </p:txBody>
      </p:sp>
      <p:sp>
        <p:nvSpPr>
          <p:cNvPr id="4" name="Slide Number Placeholder 3"/>
          <p:cNvSpPr>
            <a:spLocks noGrp="1"/>
          </p:cNvSpPr>
          <p:nvPr>
            <p:ph type="sldNum" sz="quarter" idx="10"/>
          </p:nvPr>
        </p:nvSpPr>
        <p:spPr/>
        <p:txBody>
          <a:bodyPr/>
          <a:lstStyle/>
          <a:p>
            <a:fld id="{75BE72F4-2186-8742-B297-0DDFA174FE2D}" type="slidenum">
              <a:rPr lang="en-US" smtClean="0"/>
              <a:t>12</a:t>
            </a:fld>
            <a:endParaRPr lang="en-US"/>
          </a:p>
        </p:txBody>
      </p:sp>
    </p:spTree>
    <p:extLst>
      <p:ext uri="{BB962C8B-B14F-4D97-AF65-F5344CB8AC3E}">
        <p14:creationId xmlns:p14="http://schemas.microsoft.com/office/powerpoint/2010/main" val="4048780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JS</a:t>
            </a:r>
          </a:p>
          <a:p>
            <a:r>
              <a:rPr lang="en-US" dirty="0" smtClean="0"/>
              <a:t>OK – how did we engage these stakeholders</a:t>
            </a:r>
            <a:r>
              <a:rPr lang="en-US" baseline="0" dirty="0" smtClean="0"/>
              <a:t> initially.  The critical element was familiarizing the ENTIRE project team with the </a:t>
            </a:r>
            <a:r>
              <a:rPr lang="en-US" baseline="0" dirty="0" err="1" smtClean="0"/>
              <a:t>Taleo</a:t>
            </a:r>
            <a:r>
              <a:rPr lang="en-US" baseline="0" dirty="0" smtClean="0"/>
              <a:t> verbiage and design opportunities.  Michael Baker had a number of team members with </a:t>
            </a:r>
            <a:r>
              <a:rPr lang="en-US" baseline="0" dirty="0" err="1" smtClean="0"/>
              <a:t>Taleo</a:t>
            </a:r>
            <a:r>
              <a:rPr lang="en-US" baseline="0" dirty="0" smtClean="0"/>
              <a:t> experience but it was critical for full engagement from everyone to ensure user adaption.  </a:t>
            </a:r>
          </a:p>
          <a:p>
            <a:endParaRPr lang="en-US" baseline="0" dirty="0" smtClean="0"/>
          </a:p>
          <a:p>
            <a:r>
              <a:rPr lang="en-US" baseline="0" dirty="0" smtClean="0"/>
              <a:t>So we b</a:t>
            </a:r>
            <a:r>
              <a:rPr lang="en-US" dirty="0" smtClean="0"/>
              <a:t>egan with Workshops to familiarize the team on the differences between </a:t>
            </a:r>
            <a:r>
              <a:rPr lang="en-US" dirty="0" err="1" smtClean="0"/>
              <a:t>iRecruitment</a:t>
            </a:r>
            <a:r>
              <a:rPr lang="en-US" dirty="0" smtClean="0"/>
              <a:t> and </a:t>
            </a:r>
            <a:r>
              <a:rPr lang="en-US" dirty="0" err="1" smtClean="0"/>
              <a:t>Taleo</a:t>
            </a:r>
            <a:r>
              <a:rPr lang="en-US" dirty="0" smtClean="0"/>
              <a:t>.</a:t>
            </a:r>
            <a:r>
              <a:rPr lang="en-US" baseline="0" dirty="0" smtClean="0"/>
              <a:t>  The first couple weeks of the project were completely focused on conducting</a:t>
            </a:r>
            <a:r>
              <a:rPr lang="en-US" dirty="0" smtClean="0"/>
              <a:t> these Workshops as frequently as possible  so we could advance to gathering requirements</a:t>
            </a:r>
            <a:r>
              <a:rPr lang="en-US" baseline="0" dirty="0" smtClean="0"/>
              <a:t> from a knowledgeable team.  </a:t>
            </a:r>
          </a:p>
          <a:p>
            <a:endParaRPr lang="en-US" dirty="0" smtClean="0"/>
          </a:p>
          <a:p>
            <a:pPr lvl="0"/>
            <a:r>
              <a:rPr lang="en-US" dirty="0" smtClean="0"/>
              <a:t>The Workshop sessions cover the ful</a:t>
            </a:r>
            <a:r>
              <a:rPr lang="en-US" baseline="0" dirty="0" smtClean="0"/>
              <a:t>l facet of the </a:t>
            </a:r>
            <a:r>
              <a:rPr lang="en-US" baseline="0" dirty="0" err="1" smtClean="0"/>
              <a:t>Taleo</a:t>
            </a:r>
            <a:r>
              <a:rPr lang="en-US" baseline="0" dirty="0" smtClean="0"/>
              <a:t> tool.  We began by discussing the OLF structure in team, which means Organizations, Locations, and Job fields.  And how the OLF structure impacts </a:t>
            </a:r>
            <a:r>
              <a:rPr lang="en-US" baseline="0" dirty="0" err="1" smtClean="0"/>
              <a:t>Taleo</a:t>
            </a:r>
            <a:r>
              <a:rPr lang="en-US" baseline="0" dirty="0" smtClean="0"/>
              <a:t> and also HCM Cloud.  Because these same Organizations, Locations, and Jobs will become the person’s assignment record in core HR of HCM Cloud.   Then we spent quite a bit of time discussing the integration back into HCM Cloud.  And how our Cloud integration will impact our </a:t>
            </a:r>
            <a:r>
              <a:rPr lang="en-US" baseline="0" dirty="0" err="1" smtClean="0"/>
              <a:t>SmartOrg</a:t>
            </a:r>
            <a:r>
              <a:rPr lang="en-US" baseline="0" dirty="0" smtClean="0"/>
              <a:t> decision.</a:t>
            </a:r>
          </a:p>
          <a:p>
            <a:pPr lvl="0"/>
            <a:endParaRPr lang="en-US" baseline="0" dirty="0" smtClean="0"/>
          </a:p>
          <a:p>
            <a:pPr lvl="0"/>
            <a:r>
              <a:rPr lang="en-US" baseline="0" dirty="0" smtClean="0"/>
              <a:t>Next we reviewed the options available for User Types and their associated permissions.  The team was very focused on leveraging these allowing team members to play their role throughout the recruiting process.   Also, we reviewed the options available for configuration profiles and their impact to the user experience.  </a:t>
            </a:r>
          </a:p>
          <a:p>
            <a:pPr lvl="0"/>
            <a:endParaRPr lang="en-US" baseline="0" dirty="0" smtClean="0"/>
          </a:p>
          <a:p>
            <a:pPr lvl="0"/>
            <a:r>
              <a:rPr lang="en-US" baseline="0" dirty="0" smtClean="0"/>
              <a:t>Then we started to get into the recruiting process and REMAINED FOCUSED on adhering to best practices and a simple user experience for the recruiters.  As part of the requisition form design, we examined the fields needed to manage in the recruiting system and focused on keeping the process simple and easy to use.  </a:t>
            </a:r>
          </a:p>
          <a:p>
            <a:pPr lvl="0"/>
            <a:endParaRPr lang="en-US" baseline="0" dirty="0" smtClean="0"/>
          </a:p>
          <a:p>
            <a:pPr lvl="0"/>
            <a:r>
              <a:rPr lang="en-US" baseline="0" dirty="0" smtClean="0"/>
              <a:t>Next we discussed the Candidate Selection Workflow and walked through the candidate lifecycle within the Michael Baker organization.  We reviewed other CSW processes from different clients and discussed which aspects to leverage as they were relevant to Michael Baker’s candidate experience.  </a:t>
            </a:r>
          </a:p>
          <a:p>
            <a:pPr lvl="0"/>
            <a:endParaRPr lang="en-US" baseline="0" dirty="0" smtClean="0"/>
          </a:p>
          <a:p>
            <a:pPr lvl="0"/>
            <a:r>
              <a:rPr lang="en-US" baseline="0" dirty="0" smtClean="0"/>
              <a:t>We reviewed the Prescreening questions functionality available in </a:t>
            </a:r>
            <a:r>
              <a:rPr lang="en-US" baseline="0" dirty="0" err="1" smtClean="0"/>
              <a:t>Taleo</a:t>
            </a:r>
            <a:r>
              <a:rPr lang="en-US" baseline="0" dirty="0" smtClean="0"/>
              <a:t> and didn’t’ gather many requirements here – but remained focused on informing the team of the capabilities so they can be leveraged on an as-needed basis.</a:t>
            </a:r>
          </a:p>
          <a:p>
            <a:pPr lvl="0"/>
            <a:endParaRPr lang="en-US" baseline="0" dirty="0" smtClean="0"/>
          </a:p>
          <a:p>
            <a:pPr lvl="0"/>
            <a:r>
              <a:rPr lang="en-US" dirty="0" smtClean="0"/>
              <a:t>I</a:t>
            </a:r>
            <a:r>
              <a:rPr lang="en-US" baseline="0" dirty="0" smtClean="0"/>
              <a:t>f I recall correctly, the Offer Letter workshop might’ve been the most anticipated by the project team.  The Recruiters were extremely excited to take advantage of </a:t>
            </a:r>
            <a:r>
              <a:rPr lang="en-US" baseline="0" dirty="0" err="1" smtClean="0"/>
              <a:t>Taleo’s</a:t>
            </a:r>
            <a:r>
              <a:rPr lang="en-US" baseline="0" dirty="0" smtClean="0"/>
              <a:t> capability to provide numerous Offer Letters to recruiters and have those offer letters provide dynamic functionality allowing the recruiters to choose which aspects are needed.   We spent some time reviewing the fields to be captured for an offer and the options available for our Offer Letter design.</a:t>
            </a:r>
          </a:p>
          <a:p>
            <a:pPr lvl="0"/>
            <a:endParaRPr lang="en-US" baseline="0" dirty="0" smtClean="0"/>
          </a:p>
          <a:p>
            <a:pPr lvl="0"/>
            <a:r>
              <a:rPr lang="en-US" dirty="0" smtClean="0"/>
              <a:t>Then we spent the next two sessions</a:t>
            </a:r>
            <a:r>
              <a:rPr lang="en-US" baseline="0" dirty="0" smtClean="0"/>
              <a:t> discussed the candidate experience. We reviewed the </a:t>
            </a:r>
            <a:r>
              <a:rPr lang="en-US" baseline="0" dirty="0" err="1" smtClean="0"/>
              <a:t>differents</a:t>
            </a:r>
            <a:r>
              <a:rPr lang="en-US" baseline="0" dirty="0" smtClean="0"/>
              <a:t> between Career Sites in </a:t>
            </a:r>
            <a:r>
              <a:rPr lang="en-US" baseline="0" dirty="0" err="1" smtClean="0"/>
              <a:t>Irecrutiment</a:t>
            </a:r>
            <a:r>
              <a:rPr lang="en-US" baseline="0" dirty="0" smtClean="0"/>
              <a:t> and Career Sections in </a:t>
            </a:r>
            <a:r>
              <a:rPr lang="en-US" baseline="0" dirty="0" err="1" smtClean="0"/>
              <a:t>Taleo</a:t>
            </a:r>
            <a:r>
              <a:rPr lang="en-US" baseline="0" dirty="0" smtClean="0"/>
              <a:t> .  Michael Baker was very excited to take full advantage of the flexible application flows allowed in </a:t>
            </a:r>
            <a:r>
              <a:rPr lang="en-US" baseline="0" dirty="0" err="1" smtClean="0"/>
              <a:t>Taleo</a:t>
            </a:r>
            <a:r>
              <a:rPr lang="en-US" baseline="0" dirty="0" smtClean="0"/>
              <a:t>.  We ensured that we remained focused on best practices and designed our application flows to be very simple for the candidate and to only capture the information that is needed.  </a:t>
            </a:r>
          </a:p>
          <a:p>
            <a:pPr lvl="0"/>
            <a:endParaRPr lang="en-US" baseline="0" dirty="0" smtClean="0"/>
          </a:p>
          <a:p>
            <a:pPr lvl="0"/>
            <a:r>
              <a:rPr lang="en-US" baseline="0" dirty="0" smtClean="0"/>
              <a:t>As for Transitions and onboarding, we conducted workshops to review the types </a:t>
            </a:r>
            <a:r>
              <a:rPr lang="en-US" baseline="0" dirty="0" err="1" smtClean="0"/>
              <a:t>ofoptions</a:t>
            </a:r>
            <a:r>
              <a:rPr lang="en-US" baseline="0" dirty="0" smtClean="0"/>
              <a:t> available in a Transitions process.  And how </a:t>
            </a:r>
            <a:r>
              <a:rPr lang="en-US" baseline="0" dirty="0" err="1" smtClean="0"/>
              <a:t>mIchael</a:t>
            </a:r>
            <a:r>
              <a:rPr lang="en-US" baseline="0" dirty="0" smtClean="0"/>
              <a:t> Baker could leverage these process to capture the data needed for managing the onboarding process.  </a:t>
            </a:r>
            <a:r>
              <a:rPr lang="en-US" baseline="0" dirty="0" err="1" smtClean="0"/>
              <a:t>wE</a:t>
            </a:r>
            <a:r>
              <a:rPr lang="en-US" baseline="0" dirty="0" smtClean="0"/>
              <a:t> r</a:t>
            </a:r>
          </a:p>
          <a:p>
            <a:pPr lvl="0"/>
            <a:r>
              <a:rPr lang="en-US" baseline="0" dirty="0" smtClean="0"/>
              <a:t>AS for the Cloud Passport partners, we spent some time reviewing the Oracle Cloud Passport site as Michael Baker was currently undergoing a search for a new background check provided.  </a:t>
            </a:r>
          </a:p>
          <a:p>
            <a:pPr lvl="0"/>
            <a:endParaRPr lang="en-US" baseline="0" dirty="0" smtClean="0"/>
          </a:p>
          <a:p>
            <a:pPr lvl="0"/>
            <a:r>
              <a:rPr lang="en-US" baseline="0" dirty="0" smtClean="0"/>
              <a:t>Lastly we discussed the options available in </a:t>
            </a:r>
            <a:r>
              <a:rPr lang="en-US" baseline="0" dirty="0" err="1" smtClean="0"/>
              <a:t>taleo</a:t>
            </a:r>
            <a:r>
              <a:rPr lang="en-US" baseline="0" dirty="0" smtClean="0"/>
              <a:t> for sending correspondences.  Michael Baker was very excited to leverage this functionality as notifications in </a:t>
            </a:r>
            <a:r>
              <a:rPr lang="en-US" baseline="0" dirty="0" err="1" smtClean="0"/>
              <a:t>iRecruitment</a:t>
            </a:r>
            <a:r>
              <a:rPr lang="en-US" baseline="0" dirty="0" smtClean="0"/>
              <a:t> didn’t work very well.  We spent our workshop discussing the delivered correspondences and how to create our own correspondences for </a:t>
            </a:r>
            <a:r>
              <a:rPr lang="en-US" baseline="0" dirty="0" err="1" smtClean="0"/>
              <a:t>Micahel</a:t>
            </a:r>
            <a:r>
              <a:rPr lang="en-US" baseline="0" dirty="0" smtClean="0"/>
              <a:t> Baker’s business processes.  Also, the Michael Baker had a workbook to review which contained all of the correspondences available out of the box.</a:t>
            </a:r>
            <a:endParaRPr lang="en-US" dirty="0" smtClean="0"/>
          </a:p>
          <a:p>
            <a:endParaRPr lang="en-US" dirty="0"/>
          </a:p>
        </p:txBody>
      </p:sp>
      <p:sp>
        <p:nvSpPr>
          <p:cNvPr id="4" name="Slide Number Placeholder 3"/>
          <p:cNvSpPr>
            <a:spLocks noGrp="1"/>
          </p:cNvSpPr>
          <p:nvPr>
            <p:ph type="sldNum" sz="quarter" idx="10"/>
          </p:nvPr>
        </p:nvSpPr>
        <p:spPr/>
        <p:txBody>
          <a:bodyPr/>
          <a:lstStyle/>
          <a:p>
            <a:fld id="{75BE72F4-2186-8742-B297-0DDFA174FE2D}" type="slidenum">
              <a:rPr lang="en-US" smtClean="0"/>
              <a:t>13</a:t>
            </a:fld>
            <a:endParaRPr lang="en-US"/>
          </a:p>
        </p:txBody>
      </p:sp>
    </p:spTree>
    <p:extLst>
      <p:ext uri="{BB962C8B-B14F-4D97-AF65-F5344CB8AC3E}">
        <p14:creationId xmlns:p14="http://schemas.microsoft.com/office/powerpoint/2010/main" val="18829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JS:</a:t>
            </a:r>
          </a:p>
          <a:p>
            <a:r>
              <a:rPr lang="en-US" baseline="0" dirty="0" smtClean="0"/>
              <a:t>As the project was underway, we determined that there were four critical decisions that needed to be made as far as the way forward for the </a:t>
            </a:r>
            <a:r>
              <a:rPr lang="en-US" baseline="0" dirty="0" err="1" smtClean="0"/>
              <a:t>Taleo</a:t>
            </a:r>
            <a:r>
              <a:rPr lang="en-US" baseline="0" dirty="0" smtClean="0"/>
              <a:t> </a:t>
            </a:r>
            <a:r>
              <a:rPr lang="en-US" baseline="0" dirty="0" err="1" smtClean="0"/>
              <a:t>impelementation</a:t>
            </a:r>
            <a:r>
              <a:rPr lang="en-US" baseline="0" dirty="0" smtClean="0"/>
              <a:t> project.  We’ll discuss each of these decisions in the upcoming slides.  </a:t>
            </a:r>
          </a:p>
          <a:p>
            <a:endParaRPr lang="en-US" baseline="0" dirty="0" smtClean="0"/>
          </a:p>
          <a:p>
            <a:r>
              <a:rPr lang="en-US" baseline="0" dirty="0" smtClean="0"/>
              <a:t>First, it was critical to determine our way forward for the integration method between HCM Cloud and </a:t>
            </a:r>
            <a:r>
              <a:rPr lang="en-US" baseline="0" dirty="0" err="1" smtClean="0"/>
              <a:t>Taleo</a:t>
            </a:r>
            <a:r>
              <a:rPr lang="en-US" baseline="0" dirty="0" smtClean="0"/>
              <a:t>.  As discussed, the integration method would impact our Organizations, Locations, and Jobs design so it was imperative that this decision was discussed and finalized as quickly as possible.</a:t>
            </a:r>
          </a:p>
          <a:p>
            <a:endParaRPr lang="en-US" baseline="0" dirty="0" smtClean="0"/>
          </a:p>
          <a:p>
            <a:r>
              <a:rPr lang="en-US" baseline="0" dirty="0" smtClean="0"/>
              <a:t>Next, we had to determine how we’re going to manage Michael Baker’s critical recruiting history.  Michael Baker has 10+ years of candidate history in </a:t>
            </a:r>
            <a:r>
              <a:rPr lang="en-US" baseline="0" dirty="0" err="1" smtClean="0"/>
              <a:t>Irecruitment</a:t>
            </a:r>
            <a:r>
              <a:rPr lang="en-US" baseline="0" dirty="0" smtClean="0"/>
              <a:t> and as a professional services organization, Michael Baker did not want to lose this information.</a:t>
            </a:r>
          </a:p>
          <a:p>
            <a:endParaRPr lang="en-US" baseline="0" dirty="0" smtClean="0"/>
          </a:p>
          <a:p>
            <a:r>
              <a:rPr lang="en-US" baseline="0" dirty="0" smtClean="0"/>
              <a:t>Along these lines, we had a very high number of open requisitions so it was extremely unlikely that the count of open requisitions would be manageable enough to close in time for transition.  So we reviewed the process for converting the open </a:t>
            </a:r>
            <a:r>
              <a:rPr lang="en-US" baseline="0" dirty="0" err="1" smtClean="0"/>
              <a:t>requistions</a:t>
            </a:r>
            <a:r>
              <a:rPr lang="en-US" baseline="0" dirty="0" smtClean="0"/>
              <a:t> and their associated candidates from </a:t>
            </a:r>
            <a:r>
              <a:rPr lang="en-US" baseline="0" dirty="0" err="1" smtClean="0"/>
              <a:t>iRecruitment</a:t>
            </a:r>
            <a:r>
              <a:rPr lang="en-US" baseline="0" dirty="0" smtClean="0"/>
              <a:t> into </a:t>
            </a:r>
            <a:r>
              <a:rPr lang="en-US" baseline="0" dirty="0" err="1" smtClean="0"/>
              <a:t>Taleo</a:t>
            </a:r>
            <a:r>
              <a:rPr lang="en-US" baseline="0" dirty="0" smtClean="0"/>
              <a:t>.</a:t>
            </a:r>
          </a:p>
          <a:p>
            <a:endParaRPr lang="en-US" baseline="0" dirty="0" smtClean="0"/>
          </a:p>
          <a:p>
            <a:r>
              <a:rPr lang="en-US" baseline="0" dirty="0" smtClean="0"/>
              <a:t>Finally, we were continually reviewing the opportunities for process redesign improvement.  This wasn’t one decision but numerous decisions over the course of the implementation.</a:t>
            </a:r>
            <a:endParaRPr lang="en-US" dirty="0"/>
          </a:p>
        </p:txBody>
      </p:sp>
      <p:sp>
        <p:nvSpPr>
          <p:cNvPr id="4" name="Slide Number Placeholder 3"/>
          <p:cNvSpPr>
            <a:spLocks noGrp="1"/>
          </p:cNvSpPr>
          <p:nvPr>
            <p:ph type="sldNum" sz="quarter" idx="10"/>
          </p:nvPr>
        </p:nvSpPr>
        <p:spPr/>
        <p:txBody>
          <a:bodyPr/>
          <a:lstStyle/>
          <a:p>
            <a:fld id="{75BE72F4-2186-8742-B297-0DDFA174FE2D}" type="slidenum">
              <a:rPr lang="en-US" smtClean="0"/>
              <a:t>14</a:t>
            </a:fld>
            <a:endParaRPr lang="en-US"/>
          </a:p>
        </p:txBody>
      </p:sp>
    </p:spTree>
    <p:extLst>
      <p:ext uri="{BB962C8B-B14F-4D97-AF65-F5344CB8AC3E}">
        <p14:creationId xmlns:p14="http://schemas.microsoft.com/office/powerpoint/2010/main" val="1974384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JS</a:t>
            </a:r>
          </a:p>
          <a:p>
            <a:endParaRPr lang="en-US" dirty="0" smtClean="0"/>
          </a:p>
          <a:p>
            <a:r>
              <a:rPr lang="en-US" dirty="0" smtClean="0"/>
              <a:t>The first decision</a:t>
            </a:r>
            <a:r>
              <a:rPr lang="en-US" baseline="0" dirty="0" smtClean="0"/>
              <a:t> that we made was how we’re going to integrate HCM Cloud and </a:t>
            </a:r>
            <a:r>
              <a:rPr lang="en-US" baseline="0" dirty="0" err="1" smtClean="0"/>
              <a:t>Taleo</a:t>
            </a:r>
            <a:r>
              <a:rPr lang="en-US" baseline="0" dirty="0" smtClean="0"/>
              <a:t>.  To integrate the two systems, the Foundation Data must match or map between </a:t>
            </a:r>
            <a:r>
              <a:rPr lang="en-US" baseline="0" dirty="0" err="1" smtClean="0"/>
              <a:t>Taleo</a:t>
            </a:r>
            <a:r>
              <a:rPr lang="en-US" baseline="0" dirty="0" smtClean="0"/>
              <a:t> and HCM Cloud.  </a:t>
            </a:r>
            <a:r>
              <a:rPr lang="en-US" baseline="0" dirty="0" err="1" smtClean="0"/>
              <a:t>Taleo</a:t>
            </a:r>
            <a:r>
              <a:rPr lang="en-US" baseline="0" dirty="0" smtClean="0"/>
              <a:t> will manage the requisition and candidate process, but will send the appropriate hire data into HCM Cloud once the process completes.  And HCM Cloud becomes the System of record.  This requires both systems to match each other to ensure data integrity throughout the recruiting lifecycle.</a:t>
            </a:r>
          </a:p>
          <a:p>
            <a:endParaRPr lang="en-US" baseline="0" dirty="0" smtClean="0"/>
          </a:p>
          <a:p>
            <a:r>
              <a:rPr lang="en-US" baseline="0" dirty="0" smtClean="0"/>
              <a:t>This requires the Foundation Data to constantly remain synchronized between HCM Cloud and Cloud Recruiting.  Also, the candidates to be hired must be sent from </a:t>
            </a:r>
            <a:r>
              <a:rPr lang="en-US" baseline="0" dirty="0" err="1" smtClean="0"/>
              <a:t>Taleo</a:t>
            </a:r>
            <a:r>
              <a:rPr lang="en-US" baseline="0" dirty="0" smtClean="0"/>
              <a:t> into HCM Cloud so they can effectively be hired as employees.</a:t>
            </a:r>
          </a:p>
          <a:p>
            <a:endParaRPr lang="en-US" baseline="0" dirty="0" smtClean="0"/>
          </a:p>
          <a:p>
            <a:r>
              <a:rPr lang="en-US" baseline="0" dirty="0" smtClean="0"/>
              <a:t>Lastly all employees in HCM Cloud need to be available and noted as employees within </a:t>
            </a:r>
            <a:r>
              <a:rPr lang="en-US" baseline="0" dirty="0" err="1" smtClean="0"/>
              <a:t>Taleo</a:t>
            </a:r>
            <a:r>
              <a:rPr lang="en-US" baseline="0" dirty="0" smtClean="0"/>
              <a:t> for internal job searches and hiring activities.</a:t>
            </a:r>
            <a:endParaRPr lang="en-US" dirty="0"/>
          </a:p>
        </p:txBody>
      </p:sp>
      <p:sp>
        <p:nvSpPr>
          <p:cNvPr id="4" name="Slide Number Placeholder 3"/>
          <p:cNvSpPr>
            <a:spLocks noGrp="1"/>
          </p:cNvSpPr>
          <p:nvPr>
            <p:ph type="sldNum" sz="quarter" idx="10"/>
          </p:nvPr>
        </p:nvSpPr>
        <p:spPr/>
        <p:txBody>
          <a:bodyPr/>
          <a:lstStyle/>
          <a:p>
            <a:fld id="{75BE72F4-2186-8742-B297-0DDFA174FE2D}" type="slidenum">
              <a:rPr lang="en-US" smtClean="0"/>
              <a:t>15</a:t>
            </a:fld>
            <a:endParaRPr lang="en-US"/>
          </a:p>
        </p:txBody>
      </p:sp>
    </p:spTree>
    <p:extLst>
      <p:ext uri="{BB962C8B-B14F-4D97-AF65-F5344CB8AC3E}">
        <p14:creationId xmlns:p14="http://schemas.microsoft.com/office/powerpoint/2010/main" val="2784362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JS</a:t>
            </a:r>
          </a:p>
          <a:p>
            <a:endParaRPr lang="en-US" dirty="0" smtClean="0"/>
          </a:p>
          <a:p>
            <a:r>
              <a:rPr lang="en-US" dirty="0" smtClean="0"/>
              <a:t>This diagram</a:t>
            </a:r>
            <a:r>
              <a:rPr lang="en-US" baseline="0" dirty="0" smtClean="0"/>
              <a:t> depicts the outbound integration from HCM Cloud into </a:t>
            </a:r>
            <a:r>
              <a:rPr lang="en-US" baseline="0" dirty="0" err="1" smtClean="0"/>
              <a:t>Taleo</a:t>
            </a:r>
            <a:r>
              <a:rPr lang="en-US" baseline="0" dirty="0" smtClean="0"/>
              <a:t> for the Work Structures and Foundation Data.  Also the employee updates made in HCM Cloud are reflected in the recruiting system via the integration.</a:t>
            </a:r>
          </a:p>
          <a:p>
            <a:endParaRPr lang="en-US" baseline="0" dirty="0" smtClean="0"/>
          </a:p>
          <a:p>
            <a:r>
              <a:rPr lang="en-US" baseline="0" dirty="0" smtClean="0"/>
              <a:t>The inbound integration into HCM Cloud from </a:t>
            </a:r>
            <a:r>
              <a:rPr lang="en-US" baseline="0" dirty="0" err="1" smtClean="0"/>
              <a:t>Taleo</a:t>
            </a:r>
            <a:r>
              <a:rPr lang="en-US" baseline="0" dirty="0" smtClean="0"/>
              <a:t> consists of exporting new hires from </a:t>
            </a:r>
            <a:r>
              <a:rPr lang="en-US" baseline="0" dirty="0" err="1" smtClean="0"/>
              <a:t>Taleo</a:t>
            </a:r>
            <a:r>
              <a:rPr lang="en-US" baseline="0" dirty="0" smtClean="0"/>
              <a:t> </a:t>
            </a:r>
            <a:r>
              <a:rPr lang="en-US" baseline="0" dirty="0" err="1" smtClean="0"/>
              <a:t>Recruting</a:t>
            </a:r>
            <a:r>
              <a:rPr lang="en-US" baseline="0" dirty="0" smtClean="0"/>
              <a:t> and making them available in HCM Cloud for hiring activities.</a:t>
            </a:r>
            <a:endParaRPr lang="en-US" dirty="0"/>
          </a:p>
        </p:txBody>
      </p:sp>
      <p:sp>
        <p:nvSpPr>
          <p:cNvPr id="4" name="Slide Number Placeholder 3"/>
          <p:cNvSpPr>
            <a:spLocks noGrp="1"/>
          </p:cNvSpPr>
          <p:nvPr>
            <p:ph type="sldNum" sz="quarter" idx="10"/>
          </p:nvPr>
        </p:nvSpPr>
        <p:spPr/>
        <p:txBody>
          <a:bodyPr/>
          <a:lstStyle/>
          <a:p>
            <a:fld id="{75BE72F4-2186-8742-B297-0DDFA174FE2D}" type="slidenum">
              <a:rPr lang="en-US" smtClean="0"/>
              <a:t>16</a:t>
            </a:fld>
            <a:endParaRPr lang="en-US"/>
          </a:p>
        </p:txBody>
      </p:sp>
    </p:spTree>
    <p:extLst>
      <p:ext uri="{BB962C8B-B14F-4D97-AF65-F5344CB8AC3E}">
        <p14:creationId xmlns:p14="http://schemas.microsoft.com/office/powerpoint/2010/main" val="1018402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JS-Our</a:t>
            </a:r>
            <a:r>
              <a:rPr lang="en-US" baseline="0" dirty="0" smtClean="0"/>
              <a:t> decision for the integration to HCM Cloud was fairly easy to make.  The team felt that the OOTB integration was an overwhelming favorite due to the ease of use, implementation, and on-going support.  Michael Baker has a fairly small team to support the enterprise applications.  And developing and maintaining a custom integration was not deemed a priority.  The OOTB integration met the needs of the Michael Baker team while providing no future maintenance needs.  As long as the processes are scheduled, these integrations will run fairly smooth.  Enabling the OOTB integration did have impacts on the Foundation and OLF design – but the team was very comfortable with the items and felt that the OOTB requirements would not be an issue.  For those unfamiliar – the OOTB integration requires only 1 level of an Organization Hierarchy and 4 levels of location Hierarchy – which is the Country, State, City and Work location.   This worked very well for Michael Baker’s needs.</a:t>
            </a:r>
          </a:p>
          <a:p>
            <a:endParaRPr lang="en-US" baseline="0" dirty="0" smtClean="0"/>
          </a:p>
          <a:p>
            <a:r>
              <a:rPr lang="en-US" baseline="0" dirty="0" smtClean="0"/>
              <a:t>As for the custom integration, the cost of the initial setup and on-going maintenance made this an unfavorable option.  Yes, there is greater flexibility on the design and development of the integration but the team’s preference was on a SaaS model and to leverage the out of the box functionality.</a:t>
            </a:r>
            <a:endParaRPr lang="en-US" dirty="0" smtClean="0"/>
          </a:p>
        </p:txBody>
      </p:sp>
      <p:sp>
        <p:nvSpPr>
          <p:cNvPr id="4" name="Slide Number Placeholder 3"/>
          <p:cNvSpPr>
            <a:spLocks noGrp="1"/>
          </p:cNvSpPr>
          <p:nvPr>
            <p:ph type="sldNum" sz="quarter" idx="10"/>
          </p:nvPr>
        </p:nvSpPr>
        <p:spPr/>
        <p:txBody>
          <a:bodyPr/>
          <a:lstStyle/>
          <a:p>
            <a:fld id="{75BE72F4-2186-8742-B297-0DDFA174FE2D}" type="slidenum">
              <a:rPr lang="en-US" smtClean="0"/>
              <a:t>17</a:t>
            </a:fld>
            <a:endParaRPr lang="en-US"/>
          </a:p>
        </p:txBody>
      </p:sp>
    </p:spTree>
    <p:extLst>
      <p:ext uri="{BB962C8B-B14F-4D97-AF65-F5344CB8AC3E}">
        <p14:creationId xmlns:p14="http://schemas.microsoft.com/office/powerpoint/2010/main" val="533848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MSH: In</a:t>
            </a:r>
            <a:r>
              <a:rPr lang="en-US" baseline="0" dirty="0" smtClean="0"/>
              <a:t> 2006, we implemented </a:t>
            </a:r>
            <a:r>
              <a:rPr lang="en-US" baseline="0" dirty="0" err="1" smtClean="0"/>
              <a:t>iRecruitment</a:t>
            </a:r>
            <a:r>
              <a:rPr lang="en-US" baseline="0" dirty="0" smtClean="0"/>
              <a:t> and from 2006, we had close to 125,000 applicants/candidates. We had to ask ourselves a few questions and as a professional services firm we could not afford to not use the search and sourcing  features that </a:t>
            </a:r>
            <a:r>
              <a:rPr lang="en-US" baseline="0" dirty="0" err="1" smtClean="0"/>
              <a:t>Taleo</a:t>
            </a:r>
            <a:r>
              <a:rPr lang="en-US" baseline="0" dirty="0" smtClean="0"/>
              <a:t> had to offer. </a:t>
            </a:r>
            <a:endParaRPr lang="en-US" dirty="0"/>
          </a:p>
        </p:txBody>
      </p:sp>
      <p:sp>
        <p:nvSpPr>
          <p:cNvPr id="4" name="Slide Number Placeholder 3"/>
          <p:cNvSpPr>
            <a:spLocks noGrp="1"/>
          </p:cNvSpPr>
          <p:nvPr>
            <p:ph type="sldNum" sz="quarter" idx="10"/>
          </p:nvPr>
        </p:nvSpPr>
        <p:spPr/>
        <p:txBody>
          <a:bodyPr/>
          <a:lstStyle/>
          <a:p>
            <a:fld id="{75BE72F4-2186-8742-B297-0DDFA174FE2D}" type="slidenum">
              <a:rPr lang="en-US" smtClean="0"/>
              <a:t>18</a:t>
            </a:fld>
            <a:endParaRPr lang="en-US"/>
          </a:p>
        </p:txBody>
      </p:sp>
    </p:spTree>
    <p:extLst>
      <p:ext uri="{BB962C8B-B14F-4D97-AF65-F5344CB8AC3E}">
        <p14:creationId xmlns:p14="http://schemas.microsoft.com/office/powerpoint/2010/main" val="2467660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JS</a:t>
            </a:r>
          </a:p>
          <a:p>
            <a:r>
              <a:rPr lang="en-US" dirty="0" smtClean="0"/>
              <a:t>Michael</a:t>
            </a:r>
            <a:r>
              <a:rPr lang="en-US" baseline="0" dirty="0" smtClean="0"/>
              <a:t> Baker had 500-600 open requisitions when we began the project.  So it remained a critical element to determine how to manage the conversion of the current open requisitions in </a:t>
            </a:r>
            <a:r>
              <a:rPr lang="en-US" baseline="0" dirty="0" err="1" smtClean="0"/>
              <a:t>iRecruitment</a:t>
            </a:r>
            <a:r>
              <a:rPr lang="en-US" baseline="0" dirty="0" smtClean="0"/>
              <a:t> and their associated candidates when we go-live in </a:t>
            </a:r>
            <a:r>
              <a:rPr lang="en-US" baseline="0" dirty="0" err="1" smtClean="0"/>
              <a:t>Taleo</a:t>
            </a:r>
            <a:r>
              <a:rPr lang="en-US" baseline="0" dirty="0" smtClean="0"/>
              <a:t>.  If these requisitions are still open, candidates needed to be able to apply.  </a:t>
            </a:r>
          </a:p>
          <a:p>
            <a:endParaRPr lang="en-US" baseline="0" dirty="0" smtClean="0"/>
          </a:p>
          <a:p>
            <a:r>
              <a:rPr lang="en-US" baseline="0" dirty="0" smtClean="0"/>
              <a:t>Also, we had to ensure that migrating all of these open requisitions and associated candidates did not require a massive amount of downtime during the cutover process.   To reduce errors, we enabled a CSW steps/status of new application/import to identify candidate which were converted onto open requisitions.</a:t>
            </a:r>
            <a:endParaRPr lang="en-US" dirty="0"/>
          </a:p>
        </p:txBody>
      </p:sp>
      <p:sp>
        <p:nvSpPr>
          <p:cNvPr id="4" name="Slide Number Placeholder 3"/>
          <p:cNvSpPr>
            <a:spLocks noGrp="1"/>
          </p:cNvSpPr>
          <p:nvPr>
            <p:ph type="sldNum" sz="quarter" idx="10"/>
          </p:nvPr>
        </p:nvSpPr>
        <p:spPr/>
        <p:txBody>
          <a:bodyPr/>
          <a:lstStyle/>
          <a:p>
            <a:fld id="{75BE72F4-2186-8742-B297-0DDFA174FE2D}" type="slidenum">
              <a:rPr lang="en-US" smtClean="0"/>
              <a:t>19</a:t>
            </a:fld>
            <a:endParaRPr lang="en-US"/>
          </a:p>
        </p:txBody>
      </p:sp>
    </p:spTree>
    <p:extLst>
      <p:ext uri="{BB962C8B-B14F-4D97-AF65-F5344CB8AC3E}">
        <p14:creationId xmlns:p14="http://schemas.microsoft.com/office/powerpoint/2010/main" val="2187265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BE72F4-2186-8742-B297-0DDFA174FE2D}" type="slidenum">
              <a:rPr lang="en-US" smtClean="0"/>
              <a:t>2</a:t>
            </a:fld>
            <a:endParaRPr lang="en-US"/>
          </a:p>
        </p:txBody>
      </p:sp>
    </p:spTree>
    <p:extLst>
      <p:ext uri="{BB962C8B-B14F-4D97-AF65-F5344CB8AC3E}">
        <p14:creationId xmlns:p14="http://schemas.microsoft.com/office/powerpoint/2010/main" val="3739888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JS: As of go-live,</a:t>
            </a:r>
            <a:r>
              <a:rPr lang="en-US" baseline="0" dirty="0" smtClean="0"/>
              <a:t> we had 511 open requisitions to convert.  And there were over 6200 candidates records to attach.  </a:t>
            </a:r>
          </a:p>
          <a:p>
            <a:endParaRPr lang="en-US" baseline="0" dirty="0" smtClean="0"/>
          </a:p>
          <a:p>
            <a:r>
              <a:rPr lang="en-US" dirty="0" smtClean="0"/>
              <a:t>These aren't 6258 candidates because a number of times one candidate applies to multiple requisitions.  We were down for 3 days (which was a 3</a:t>
            </a:r>
            <a:r>
              <a:rPr lang="en-US" baseline="0" dirty="0" smtClean="0"/>
              <a:t> day weekend, at the time).  The conversion process began early on for historical candidates.  IN the week prior to going live, those were converted ahead of others as there were no time restrictions on when to convert those.</a:t>
            </a:r>
          </a:p>
          <a:p>
            <a:endParaRPr lang="en-US" baseline="0" dirty="0" smtClean="0"/>
          </a:p>
          <a:p>
            <a:r>
              <a:rPr lang="en-US" baseline="0" dirty="0" smtClean="0"/>
              <a:t>As for the active candidates, we set a last day for making changes in </a:t>
            </a:r>
            <a:r>
              <a:rPr lang="en-US" baseline="0" dirty="0" err="1" smtClean="0"/>
              <a:t>irecruitment</a:t>
            </a:r>
            <a:r>
              <a:rPr lang="en-US" baseline="0" dirty="0" smtClean="0"/>
              <a:t> and set the extraction date to line up based upon that date.  From there, it took ~3 days to convert the requisitions, and attach the candidates and resumes, and post the requisitions to Michael Baker’s career sections.  </a:t>
            </a:r>
          </a:p>
          <a:p>
            <a:endParaRPr lang="en-US" baseline="0" dirty="0" smtClean="0"/>
          </a:p>
          <a:p>
            <a:r>
              <a:rPr lang="en-US" baseline="0" dirty="0" smtClean="0"/>
              <a:t>We began converting candidates who were NOT active ahead of schedule.  For the active requisitions and candidates, we began converting on a Friday and they were available by Sunday night for validation.</a:t>
            </a:r>
          </a:p>
        </p:txBody>
      </p:sp>
      <p:sp>
        <p:nvSpPr>
          <p:cNvPr id="4" name="Slide Number Placeholder 3"/>
          <p:cNvSpPr>
            <a:spLocks noGrp="1"/>
          </p:cNvSpPr>
          <p:nvPr>
            <p:ph type="sldNum" sz="quarter" idx="10"/>
          </p:nvPr>
        </p:nvSpPr>
        <p:spPr/>
        <p:txBody>
          <a:bodyPr/>
          <a:lstStyle/>
          <a:p>
            <a:fld id="{75BE72F4-2186-8742-B297-0DDFA174FE2D}" type="slidenum">
              <a:rPr lang="en-US" smtClean="0"/>
              <a:t>20</a:t>
            </a:fld>
            <a:endParaRPr lang="en-US"/>
          </a:p>
        </p:txBody>
      </p:sp>
    </p:spTree>
    <p:extLst>
      <p:ext uri="{BB962C8B-B14F-4D97-AF65-F5344CB8AC3E}">
        <p14:creationId xmlns:p14="http://schemas.microsoft.com/office/powerpoint/2010/main" val="343836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MSH:</a:t>
            </a:r>
            <a:r>
              <a:rPr lang="en-US" baseline="0" dirty="0" smtClean="0"/>
              <a:t> With this implementation it was a golden opportunity to redesign our candidate and recruiting processes.  Our key stakeholders were the recruiters, TAM coordinators and management. </a:t>
            </a:r>
          </a:p>
          <a:p>
            <a:r>
              <a:rPr lang="en-US" baseline="0" dirty="0" smtClean="0"/>
              <a:t>-We pulled in our stakeholders early in the implementation process to ensure that these new processes and experiences were actual improvements as well as accepted. They helped with identifying where workflow improvements could be made and it allowed us to listen to their needs as well as learn a new technology. </a:t>
            </a:r>
          </a:p>
          <a:p>
            <a:r>
              <a:rPr lang="en-US" baseline="0" dirty="0" smtClean="0"/>
              <a:t>-The use of Transitions improved and automated our on-boarding tasks for the applicant.</a:t>
            </a:r>
          </a:p>
          <a:p>
            <a:pPr defTabSz="483306">
              <a:defRPr/>
            </a:pPr>
            <a:r>
              <a:rPr lang="en-US" baseline="0" dirty="0" smtClean="0"/>
              <a:t>-With </a:t>
            </a:r>
            <a:r>
              <a:rPr lang="en-US" baseline="0" dirty="0" err="1" smtClean="0"/>
              <a:t>Taleo</a:t>
            </a:r>
            <a:r>
              <a:rPr lang="en-US" baseline="0" dirty="0" smtClean="0"/>
              <a:t> Recruiting, the social media integration was built in, so that lead our recruiting team to evaluate our use of social media and improve our outreach.</a:t>
            </a:r>
          </a:p>
          <a:p>
            <a:endParaRPr lang="en-US" baseline="0" dirty="0" smtClean="0"/>
          </a:p>
          <a:p>
            <a:r>
              <a:rPr lang="en-US" baseline="0" dirty="0" smtClean="0"/>
              <a:t>Our s</a:t>
            </a:r>
            <a:r>
              <a:rPr lang="en-US" dirty="0" smtClean="0"/>
              <a:t>takeholders were an integral part of CRP</a:t>
            </a:r>
            <a:r>
              <a:rPr lang="en-US" baseline="0" dirty="0" smtClean="0"/>
              <a:t> and UAT. Early s</a:t>
            </a:r>
            <a:r>
              <a:rPr lang="en-US" dirty="0" smtClean="0"/>
              <a:t>takeholder engagement was key</a:t>
            </a:r>
            <a:r>
              <a:rPr lang="en-US" baseline="0" dirty="0" smtClean="0"/>
              <a:t> to our successful implementation.. The philosophy was that stakeholders will take ownership and drive process improvement as well as user acceptance.</a:t>
            </a:r>
          </a:p>
          <a:p>
            <a:endParaRPr lang="en-US" baseline="0" dirty="0" smtClean="0"/>
          </a:p>
        </p:txBody>
      </p:sp>
      <p:sp>
        <p:nvSpPr>
          <p:cNvPr id="4" name="Slide Number Placeholder 3"/>
          <p:cNvSpPr>
            <a:spLocks noGrp="1"/>
          </p:cNvSpPr>
          <p:nvPr>
            <p:ph type="sldNum" sz="quarter" idx="10"/>
          </p:nvPr>
        </p:nvSpPr>
        <p:spPr/>
        <p:txBody>
          <a:bodyPr/>
          <a:lstStyle/>
          <a:p>
            <a:fld id="{75BE72F4-2186-8742-B297-0DDFA174FE2D}" type="slidenum">
              <a:rPr lang="en-US" smtClean="0"/>
              <a:t>21</a:t>
            </a:fld>
            <a:endParaRPr lang="en-US"/>
          </a:p>
        </p:txBody>
      </p:sp>
    </p:spTree>
    <p:extLst>
      <p:ext uri="{BB962C8B-B14F-4D97-AF65-F5344CB8AC3E}">
        <p14:creationId xmlns:p14="http://schemas.microsoft.com/office/powerpoint/2010/main" val="3969284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JS/MSH</a:t>
            </a:r>
          </a:p>
          <a:p>
            <a:endParaRPr lang="en-US" dirty="0" smtClean="0"/>
          </a:p>
          <a:p>
            <a:r>
              <a:rPr lang="en-US" dirty="0" smtClean="0"/>
              <a:t>Our way</a:t>
            </a:r>
            <a:r>
              <a:rPr lang="en-US" baseline="0" dirty="0" smtClean="0"/>
              <a:t> forward decisions outcomes had Michael Baker utilizing HCM Cloud with Cloud Recruiting adhering to best practices and standard functionality as much as possible.  </a:t>
            </a:r>
            <a:r>
              <a:rPr lang="en-US" baseline="0" dirty="0" err="1" smtClean="0"/>
              <a:t>THe</a:t>
            </a:r>
            <a:r>
              <a:rPr lang="en-US" baseline="0" dirty="0" smtClean="0"/>
              <a:t> OOTB Integration helped reduce future maintenance needs as the integration is fully supported.</a:t>
            </a:r>
          </a:p>
          <a:p>
            <a:endParaRPr lang="en-US" baseline="0" dirty="0" smtClean="0"/>
          </a:p>
          <a:p>
            <a:r>
              <a:rPr lang="en-US" baseline="0" dirty="0" smtClean="0"/>
              <a:t>WE ended up converting 125,000 candidates covering 10+ years of history along with active candidates.</a:t>
            </a:r>
          </a:p>
          <a:p>
            <a:endParaRPr lang="en-US" baseline="0" dirty="0" smtClean="0"/>
          </a:p>
          <a:p>
            <a:r>
              <a:rPr lang="en-US" baseline="0" dirty="0" smtClean="0"/>
              <a:t>We leveraged multiple career sections to simplify the candidate experience.  The initial application process is very brief and effective – then we invite the candidates to additional career sections to capture data that is needed in later phases of the recruiting process.</a:t>
            </a:r>
          </a:p>
          <a:p>
            <a:endParaRPr lang="en-US" baseline="0" dirty="0" smtClean="0"/>
          </a:p>
          <a:p>
            <a:r>
              <a:rPr lang="en-US" baseline="0" dirty="0" smtClean="0"/>
              <a:t>AS for transitions, we utilize a Transitions process that is associated to the electronic offer process.  Also, the recruiters select from two distinct onboarding flows for the new hires to follow.</a:t>
            </a:r>
          </a:p>
          <a:p>
            <a:endParaRPr lang="en-US" baseline="0" dirty="0" smtClean="0"/>
          </a:p>
          <a:p>
            <a:r>
              <a:rPr lang="en-US" baseline="0" dirty="0" smtClean="0"/>
              <a:t>Lastly, our decisions to begin the conversion early allowed for limited downtime during go-live weekend.</a:t>
            </a:r>
            <a:endParaRPr lang="en-US" dirty="0"/>
          </a:p>
        </p:txBody>
      </p:sp>
      <p:sp>
        <p:nvSpPr>
          <p:cNvPr id="4" name="Slide Number Placeholder 3"/>
          <p:cNvSpPr>
            <a:spLocks noGrp="1"/>
          </p:cNvSpPr>
          <p:nvPr>
            <p:ph type="sldNum" sz="quarter" idx="10"/>
          </p:nvPr>
        </p:nvSpPr>
        <p:spPr/>
        <p:txBody>
          <a:bodyPr/>
          <a:lstStyle/>
          <a:p>
            <a:fld id="{75BE72F4-2186-8742-B297-0DDFA174FE2D}" type="slidenum">
              <a:rPr lang="en-US" smtClean="0"/>
              <a:t>22</a:t>
            </a:fld>
            <a:endParaRPr lang="en-US"/>
          </a:p>
        </p:txBody>
      </p:sp>
    </p:spTree>
    <p:extLst>
      <p:ext uri="{BB962C8B-B14F-4D97-AF65-F5344CB8AC3E}">
        <p14:creationId xmlns:p14="http://schemas.microsoft.com/office/powerpoint/2010/main" val="21773126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MSH</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5BE72F4-2186-8742-B297-0DDFA174FE2D}" type="slidenum">
              <a:rPr lang="en-US" smtClean="0"/>
              <a:t>23</a:t>
            </a:fld>
            <a:endParaRPr lang="en-US"/>
          </a:p>
        </p:txBody>
      </p:sp>
    </p:spTree>
    <p:extLst>
      <p:ext uri="{BB962C8B-B14F-4D97-AF65-F5344CB8AC3E}">
        <p14:creationId xmlns:p14="http://schemas.microsoft.com/office/powerpoint/2010/main" val="29304767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JS</a:t>
            </a:r>
          </a:p>
          <a:p>
            <a:endParaRPr lang="en-US" dirty="0" smtClean="0"/>
          </a:p>
          <a:p>
            <a:pPr lvl="0"/>
            <a:r>
              <a:rPr lang="en-US" dirty="0" smtClean="0"/>
              <a:t>The</a:t>
            </a:r>
            <a:r>
              <a:rPr lang="en-US" baseline="0" dirty="0" smtClean="0"/>
              <a:t> stakeholders believe the answer is yes.  We now have a very user-friendly candidate experience allowing for mobile user as well.  </a:t>
            </a:r>
            <a:r>
              <a:rPr lang="en-US" dirty="0" smtClean="0"/>
              <a:t>Numerous Career Sections have been enabled to provide Ease of initial application</a:t>
            </a:r>
            <a:r>
              <a:rPr lang="en-US" baseline="0" dirty="0" smtClean="0"/>
              <a:t> on our first career section followed by a second pass and post-offer application process for OFCCP Purposes.  This allows the candidates to follow a simple process at every step of the way.  And doesn’t require input for data that isn’t relevant or needed by the recruiters.</a:t>
            </a:r>
          </a:p>
          <a:p>
            <a:pPr lvl="0"/>
            <a:endParaRPr lang="en-US" baseline="0" dirty="0" smtClean="0"/>
          </a:p>
          <a:p>
            <a:pPr lvl="0"/>
            <a:r>
              <a:rPr lang="en-US" baseline="0" dirty="0" smtClean="0"/>
              <a:t>Candidate search is much more powerful in </a:t>
            </a:r>
            <a:r>
              <a:rPr lang="en-US" baseline="0" dirty="0" err="1" smtClean="0"/>
              <a:t>Taleo</a:t>
            </a:r>
            <a:r>
              <a:rPr lang="en-US" baseline="0" dirty="0" smtClean="0"/>
              <a:t> – it took a bit of training as the search capability is more robust than </a:t>
            </a:r>
            <a:r>
              <a:rPr lang="en-US" baseline="0" dirty="0" err="1" smtClean="0"/>
              <a:t>iRecruitment</a:t>
            </a:r>
            <a:r>
              <a:rPr lang="en-US" baseline="0" dirty="0" smtClean="0"/>
              <a:t> but our recruiting team is there now.</a:t>
            </a:r>
          </a:p>
          <a:p>
            <a:pPr lvl="0"/>
            <a:endParaRPr lang="en-US" baseline="0" dirty="0" smtClean="0"/>
          </a:p>
          <a:p>
            <a:pPr lvl="0"/>
            <a:r>
              <a:rPr lang="en-US" baseline="0" dirty="0" smtClean="0"/>
              <a:t>Recruiters and TAM Coordinators are very pleased with the Offer capability available in </a:t>
            </a:r>
            <a:r>
              <a:rPr lang="en-US" baseline="0" dirty="0" err="1" smtClean="0"/>
              <a:t>Taleo</a:t>
            </a:r>
            <a:r>
              <a:rPr lang="en-US" baseline="0" dirty="0" smtClean="0"/>
              <a:t>.  We’re utilizing a high number of offer letter templates with numerous options available for selection within each offer.  This allows the recruiters to dynamically define their offer letter templates with minimal manual intervention.</a:t>
            </a:r>
          </a:p>
          <a:p>
            <a:pPr lvl="0"/>
            <a:endParaRPr lang="en-US" baseline="0" dirty="0" smtClean="0"/>
          </a:p>
          <a:p>
            <a:pPr lvl="0"/>
            <a:r>
              <a:rPr lang="en-US" baseline="0" dirty="0" smtClean="0"/>
              <a:t>Along those lines, once the offer letter is designed using the system – an electronic </a:t>
            </a:r>
            <a:r>
              <a:rPr lang="en-US" dirty="0" smtClean="0"/>
              <a:t>Offer Process is initiated.  This has always been a long standing</a:t>
            </a:r>
            <a:r>
              <a:rPr lang="en-US" baseline="0" dirty="0" smtClean="0"/>
              <a:t> goal of the recruiting team so we certainly address these needs.</a:t>
            </a:r>
          </a:p>
          <a:p>
            <a:pPr lvl="0"/>
            <a:endParaRPr lang="en-US" baseline="0" dirty="0" smtClean="0"/>
          </a:p>
          <a:p>
            <a:pPr lvl="0"/>
            <a:r>
              <a:rPr lang="en-US" baseline="0" dirty="0" smtClean="0"/>
              <a:t>Lastly, once the offer process is initiated, the recruiters will select a secondary onboarding process for the candidates which provides major time-savings for the Talent and Mobility Coordinators..  Also, we created validation reports to ensure that the data in </a:t>
            </a:r>
            <a:r>
              <a:rPr lang="en-US" baseline="0" dirty="0" err="1" smtClean="0"/>
              <a:t>Taleo</a:t>
            </a:r>
            <a:r>
              <a:rPr lang="en-US" baseline="0" dirty="0" smtClean="0"/>
              <a:t> aligns to the data in HCM Cloud for the new hires.  The validation reports also provide the additional data which is captured in </a:t>
            </a:r>
            <a:r>
              <a:rPr lang="en-US" baseline="0" dirty="0" err="1" smtClean="0"/>
              <a:t>Taleo</a:t>
            </a:r>
            <a:r>
              <a:rPr lang="en-US" baseline="0" dirty="0" smtClean="0"/>
              <a:t> but not imported into HCM Cloud.  This allows the TAM coordinators to close the loop between the two.</a:t>
            </a:r>
            <a:endParaRPr lang="en-US" dirty="0"/>
          </a:p>
        </p:txBody>
      </p:sp>
      <p:sp>
        <p:nvSpPr>
          <p:cNvPr id="4" name="Slide Number Placeholder 3"/>
          <p:cNvSpPr>
            <a:spLocks noGrp="1"/>
          </p:cNvSpPr>
          <p:nvPr>
            <p:ph type="sldNum" sz="quarter" idx="10"/>
          </p:nvPr>
        </p:nvSpPr>
        <p:spPr/>
        <p:txBody>
          <a:bodyPr/>
          <a:lstStyle/>
          <a:p>
            <a:fld id="{75BE72F4-2186-8742-B297-0DDFA174FE2D}" type="slidenum">
              <a:rPr lang="en-US" smtClean="0"/>
              <a:t>24</a:t>
            </a:fld>
            <a:endParaRPr lang="en-US"/>
          </a:p>
        </p:txBody>
      </p:sp>
    </p:spTree>
    <p:extLst>
      <p:ext uri="{BB962C8B-B14F-4D97-AF65-F5344CB8AC3E}">
        <p14:creationId xmlns:p14="http://schemas.microsoft.com/office/powerpoint/2010/main" val="1321089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MSH</a:t>
            </a:r>
            <a:endParaRPr lang="en-US" dirty="0"/>
          </a:p>
        </p:txBody>
      </p:sp>
      <p:sp>
        <p:nvSpPr>
          <p:cNvPr id="4" name="Slide Number Placeholder 3"/>
          <p:cNvSpPr>
            <a:spLocks noGrp="1"/>
          </p:cNvSpPr>
          <p:nvPr>
            <p:ph type="sldNum" sz="quarter" idx="10"/>
          </p:nvPr>
        </p:nvSpPr>
        <p:spPr/>
        <p:txBody>
          <a:bodyPr/>
          <a:lstStyle/>
          <a:p>
            <a:fld id="{75BE72F4-2186-8742-B297-0DDFA174FE2D}" type="slidenum">
              <a:rPr lang="en-US" smtClean="0"/>
              <a:t>25</a:t>
            </a:fld>
            <a:endParaRPr lang="en-US"/>
          </a:p>
        </p:txBody>
      </p:sp>
    </p:spTree>
    <p:extLst>
      <p:ext uri="{BB962C8B-B14F-4D97-AF65-F5344CB8AC3E}">
        <p14:creationId xmlns:p14="http://schemas.microsoft.com/office/powerpoint/2010/main" val="7942007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r>
              <a:rPr lang="en-US" sz="1300" dirty="0"/>
              <a:t>MSH:(SaaS model change in mind set)</a:t>
            </a:r>
          </a:p>
          <a:p>
            <a:r>
              <a:rPr lang="en-US" dirty="0" err="1" smtClean="0"/>
              <a:t>JS:Speak</a:t>
            </a:r>
            <a:r>
              <a:rPr lang="en-US" dirty="0" smtClean="0"/>
              <a:t> to automation techniques- Marty and Jared</a:t>
            </a:r>
          </a:p>
          <a:p>
            <a:endParaRPr lang="en-US" dirty="0" smtClean="0"/>
          </a:p>
          <a:p>
            <a:r>
              <a:rPr lang="en-US" dirty="0" smtClean="0"/>
              <a:t>One</a:t>
            </a:r>
            <a:r>
              <a:rPr lang="en-US" baseline="0" dirty="0" smtClean="0"/>
              <a:t> Lesson Learned for the project team was regarding the release upgrades in the Cloud.  With EBS, you would rarely elect to upgrade during the implementation.  With HCM Cloud, new releases are constantly introduced and will be incorporated.  These upgrades and release testing needs to be addressed on the timeline – particularly the impact it may have on the OOTB integration.  Also, the downtime associated with the upgrade needs to be managed as well.  </a:t>
            </a:r>
            <a:r>
              <a:rPr lang="en-US" baseline="0" dirty="0" err="1" smtClean="0"/>
              <a:t>Taleo</a:t>
            </a:r>
            <a:r>
              <a:rPr lang="en-US" baseline="0" dirty="0" smtClean="0"/>
              <a:t> is more flexible in terms of upgrade model.</a:t>
            </a:r>
          </a:p>
          <a:p>
            <a:endParaRPr lang="en-US" baseline="0" dirty="0" smtClean="0"/>
          </a:p>
          <a:p>
            <a:r>
              <a:rPr lang="en-US" baseline="0" dirty="0" smtClean="0"/>
              <a:t>One item that we encountered during go-live was a HTML formatting issue due to how </a:t>
            </a:r>
            <a:r>
              <a:rPr lang="en-US" baseline="0" dirty="0" err="1" smtClean="0"/>
              <a:t>irecruitment</a:t>
            </a:r>
            <a:r>
              <a:rPr lang="en-US" baseline="0" dirty="0" smtClean="0"/>
              <a:t> captures some job posting HTML.  It didn’t impact all of the requisitions but a fair number and we had to adjust the HTML by resizing the HTML so it would </a:t>
            </a:r>
            <a:r>
              <a:rPr lang="en-US" baseline="0" dirty="0" err="1" smtClean="0"/>
              <a:t>displaky</a:t>
            </a:r>
            <a:r>
              <a:rPr lang="en-US" baseline="0" dirty="0" smtClean="0"/>
              <a:t> nicely in </a:t>
            </a:r>
            <a:r>
              <a:rPr lang="en-US" baseline="0" dirty="0" err="1" smtClean="0"/>
              <a:t>Taleo</a:t>
            </a:r>
            <a:r>
              <a:rPr lang="en-US" baseline="0" dirty="0" smtClean="0"/>
              <a:t>.</a:t>
            </a:r>
          </a:p>
          <a:p>
            <a:endParaRPr lang="en-US" baseline="0" dirty="0" smtClean="0"/>
          </a:p>
          <a:p>
            <a:r>
              <a:rPr lang="en-US" baseline="0" dirty="0" smtClean="0"/>
              <a:t>Lastly, we were focused on ensuring minimal downtime so we highly recommend doing any conversion activities in advance</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5BE72F4-2186-8742-B297-0DDFA174FE2D}" type="slidenum">
              <a:rPr lang="en-US" smtClean="0"/>
              <a:t>26</a:t>
            </a:fld>
            <a:endParaRPr lang="en-US"/>
          </a:p>
        </p:txBody>
      </p:sp>
    </p:spTree>
    <p:extLst>
      <p:ext uri="{BB962C8B-B14F-4D97-AF65-F5344CB8AC3E}">
        <p14:creationId xmlns:p14="http://schemas.microsoft.com/office/powerpoint/2010/main" val="1832315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BE72F4-2186-8742-B297-0DDFA174FE2D}" type="slidenum">
              <a:rPr lang="en-US" smtClean="0"/>
              <a:t>27</a:t>
            </a:fld>
            <a:endParaRPr lang="en-US"/>
          </a:p>
        </p:txBody>
      </p:sp>
    </p:spTree>
    <p:extLst>
      <p:ext uri="{BB962C8B-B14F-4D97-AF65-F5344CB8AC3E}">
        <p14:creationId xmlns:p14="http://schemas.microsoft.com/office/powerpoint/2010/main" val="92199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MSH</a:t>
            </a:r>
            <a:endParaRPr lang="en-US" dirty="0"/>
          </a:p>
        </p:txBody>
      </p:sp>
      <p:sp>
        <p:nvSpPr>
          <p:cNvPr id="4" name="Slide Number Placeholder 3"/>
          <p:cNvSpPr>
            <a:spLocks noGrp="1"/>
          </p:cNvSpPr>
          <p:nvPr>
            <p:ph type="sldNum" sz="quarter" idx="10"/>
          </p:nvPr>
        </p:nvSpPr>
        <p:spPr/>
        <p:txBody>
          <a:bodyPr/>
          <a:lstStyle/>
          <a:p>
            <a:fld id="{75BE72F4-2186-8742-B297-0DDFA174FE2D}" type="slidenum">
              <a:rPr lang="en-US" smtClean="0"/>
              <a:t>3</a:t>
            </a:fld>
            <a:endParaRPr lang="en-US"/>
          </a:p>
        </p:txBody>
      </p:sp>
    </p:spTree>
    <p:extLst>
      <p:ext uri="{BB962C8B-B14F-4D97-AF65-F5344CB8AC3E}">
        <p14:creationId xmlns:p14="http://schemas.microsoft.com/office/powerpoint/2010/main" val="1192695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JS</a:t>
            </a:r>
            <a:endParaRPr lang="en-US" dirty="0"/>
          </a:p>
        </p:txBody>
      </p:sp>
      <p:sp>
        <p:nvSpPr>
          <p:cNvPr id="4" name="Slide Number Placeholder 3"/>
          <p:cNvSpPr>
            <a:spLocks noGrp="1"/>
          </p:cNvSpPr>
          <p:nvPr>
            <p:ph type="sldNum" sz="quarter" idx="10"/>
          </p:nvPr>
        </p:nvSpPr>
        <p:spPr/>
        <p:txBody>
          <a:bodyPr/>
          <a:lstStyle/>
          <a:p>
            <a:fld id="{75BE72F4-2186-8742-B297-0DDFA174FE2D}" type="slidenum">
              <a:rPr lang="en-US" smtClean="0"/>
              <a:t>4</a:t>
            </a:fld>
            <a:endParaRPr lang="en-US"/>
          </a:p>
        </p:txBody>
      </p:sp>
    </p:spTree>
    <p:extLst>
      <p:ext uri="{BB962C8B-B14F-4D97-AF65-F5344CB8AC3E}">
        <p14:creationId xmlns:p14="http://schemas.microsoft.com/office/powerpoint/2010/main" val="361537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MSH:</a:t>
            </a:r>
            <a:r>
              <a:rPr lang="en-US" baseline="0" dirty="0" smtClean="0"/>
              <a:t> I would like to provide to you an quick overview of our Oracle footprint. MBI implemented Oracle EBS back in 2002, with version 10.5.7. We are now up to 12.2.4. Our Oracle EBS footprint includes the full financial suite, project accounting and sales. Our EBS HR footprint was Core HR, Advanced Benefits, </a:t>
            </a:r>
            <a:r>
              <a:rPr lang="en-US" baseline="0" dirty="0" err="1" smtClean="0"/>
              <a:t>iRecruitment</a:t>
            </a:r>
            <a:r>
              <a:rPr lang="en-US" baseline="0" dirty="0" smtClean="0"/>
              <a:t>, Learning </a:t>
            </a:r>
            <a:r>
              <a:rPr lang="en-US" baseline="0" dirty="0" err="1" smtClean="0"/>
              <a:t>Mgmt</a:t>
            </a:r>
            <a:r>
              <a:rPr lang="en-US" baseline="0" dirty="0" smtClean="0"/>
              <a:t>, Compensation Workbench, and Performance Management.</a:t>
            </a:r>
          </a:p>
          <a:p>
            <a:r>
              <a:rPr lang="en-US" baseline="0" dirty="0" smtClean="0"/>
              <a:t>- In 2016 we migrated our HR footprint from EBS to HCM Fusion, Release 11. Our HCM fusion footprint now includes HR, Benefits, </a:t>
            </a:r>
            <a:r>
              <a:rPr lang="en-US" baseline="0" dirty="0" err="1" smtClean="0"/>
              <a:t>Taleo</a:t>
            </a:r>
            <a:r>
              <a:rPr lang="en-US" baseline="0" dirty="0" smtClean="0"/>
              <a:t> Recruiting, </a:t>
            </a:r>
            <a:r>
              <a:rPr lang="en-US" baseline="0" dirty="0" err="1" smtClean="0"/>
              <a:t>Taleo</a:t>
            </a:r>
            <a:r>
              <a:rPr lang="en-US" baseline="0" dirty="0" smtClean="0"/>
              <a:t> Learn, Goal and performance management, Talent Review, Succession Planning and Workforce Compensation. Our future in the next 3 years is an implementation of ERP Cloud for Finance and Project Accounting.</a:t>
            </a:r>
          </a:p>
          <a:p>
            <a:r>
              <a:rPr lang="en-US" baseline="0" dirty="0" smtClean="0"/>
              <a:t>- Next I will provide an overview of our HCM Cloud Project Roadmap</a:t>
            </a:r>
          </a:p>
          <a:p>
            <a:endParaRPr lang="en-US" dirty="0"/>
          </a:p>
        </p:txBody>
      </p:sp>
      <p:sp>
        <p:nvSpPr>
          <p:cNvPr id="4" name="Slide Number Placeholder 3"/>
          <p:cNvSpPr>
            <a:spLocks noGrp="1"/>
          </p:cNvSpPr>
          <p:nvPr>
            <p:ph type="sldNum" sz="quarter" idx="10"/>
          </p:nvPr>
        </p:nvSpPr>
        <p:spPr/>
        <p:txBody>
          <a:bodyPr/>
          <a:lstStyle/>
          <a:p>
            <a:fld id="{75BE72F4-2186-8742-B297-0DDFA174FE2D}" type="slidenum">
              <a:rPr lang="en-US" smtClean="0"/>
              <a:t>5</a:t>
            </a:fld>
            <a:endParaRPr lang="en-US"/>
          </a:p>
        </p:txBody>
      </p:sp>
    </p:spTree>
    <p:extLst>
      <p:ext uri="{BB962C8B-B14F-4D97-AF65-F5344CB8AC3E}">
        <p14:creationId xmlns:p14="http://schemas.microsoft.com/office/powerpoint/2010/main" val="924133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MSH: The</a:t>
            </a:r>
            <a:r>
              <a:rPr lang="en-US" baseline="0" dirty="0" smtClean="0"/>
              <a:t> inception of ou</a:t>
            </a:r>
            <a:r>
              <a:rPr lang="en-US" dirty="0" smtClean="0"/>
              <a:t>r plan</a:t>
            </a:r>
            <a:r>
              <a:rPr lang="en-US" baseline="0" dirty="0" smtClean="0"/>
              <a:t> to migrate from EBS to HCM Cloud and </a:t>
            </a:r>
            <a:r>
              <a:rPr lang="en-US" baseline="0" dirty="0" err="1" smtClean="0"/>
              <a:t>Taleo</a:t>
            </a:r>
            <a:r>
              <a:rPr lang="en-US" baseline="0" dirty="0" smtClean="0"/>
              <a:t> Recruiting and Learning began late in 2015. We quickly gained access to our staging and production environments at the beginning of March. At this time we were working in Release 10 environments. By our go-live in October we were on Release 11.</a:t>
            </a:r>
          </a:p>
          <a:p>
            <a:r>
              <a:rPr lang="en-US" baseline="0" dirty="0" smtClean="0"/>
              <a:t>-What were our project goals? For day one we had to be ready to receive any and all HR transactions, new applicants, hire employees, create benefit life events. Recruiters, HR staff members, employees and managers had to know where to find the information that they needed, interact with the system and more importantly do their jobs.</a:t>
            </a:r>
          </a:p>
          <a:p>
            <a:r>
              <a:rPr lang="en-US" baseline="0" dirty="0" smtClean="0"/>
              <a:t>-What future events were on the horizon after go-live? Benefits open enrollment for approx. 3500 employees and our annual performance management had to be ready in November. We also began to prepare for our annual compensation event using Workforce Compensation which was due in March 2017.</a:t>
            </a:r>
          </a:p>
          <a:p>
            <a:r>
              <a:rPr lang="en-US" baseline="0" dirty="0" smtClean="0"/>
              <a:t>-These were the main events that we had to be ready for to ensure limited disruption within all of our Human Resources/Human Capital Management lifecycles.</a:t>
            </a:r>
          </a:p>
          <a:p>
            <a:r>
              <a:rPr lang="en-US" baseline="0" dirty="0" smtClean="0"/>
              <a:t>Allow me to back up and describe why we went down this road.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5BE72F4-2186-8742-B297-0DDFA174FE2D}" type="slidenum">
              <a:rPr lang="en-US" smtClean="0"/>
              <a:t>6</a:t>
            </a:fld>
            <a:endParaRPr lang="en-US"/>
          </a:p>
        </p:txBody>
      </p:sp>
    </p:spTree>
    <p:extLst>
      <p:ext uri="{BB962C8B-B14F-4D97-AF65-F5344CB8AC3E}">
        <p14:creationId xmlns:p14="http://schemas.microsoft.com/office/powerpoint/2010/main" val="3405289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MSH- What</a:t>
            </a:r>
            <a:r>
              <a:rPr lang="en-US" baseline="0" dirty="0" smtClean="0"/>
              <a:t> drove MBI to migrate to HCM / </a:t>
            </a:r>
            <a:r>
              <a:rPr lang="en-US" baseline="0" dirty="0" err="1" smtClean="0"/>
              <a:t>Taleo</a:t>
            </a:r>
            <a:r>
              <a:rPr lang="en-US" baseline="0" dirty="0" smtClean="0"/>
              <a:t>? It actually started with new executive management wanting to see an organization chart of the company in 2015. Of course, we were able to scramble to tie together employee data from EBS and merge into </a:t>
            </a:r>
            <a:r>
              <a:rPr lang="en-US" baseline="0" dirty="0" err="1" smtClean="0"/>
              <a:t>Sharepoint</a:t>
            </a:r>
            <a:r>
              <a:rPr lang="en-US" baseline="0" dirty="0" smtClean="0"/>
              <a:t> for use on our intranet. However, this was really a </a:t>
            </a:r>
            <a:r>
              <a:rPr lang="en-US" baseline="0" dirty="0" err="1" smtClean="0"/>
              <a:t>band-aid</a:t>
            </a:r>
            <a:r>
              <a:rPr lang="en-US" baseline="0" dirty="0" smtClean="0"/>
              <a:t> approach and we required a more efficient method as well as a cleaner look and feel in the way HR data was accessed and presented to our company’s leaders as well as employees. We reached out to Oracle to see what HCM Fusion had to offer and there it was, HCM had org charts completely built in.</a:t>
            </a:r>
          </a:p>
          <a:p>
            <a:r>
              <a:rPr lang="en-US" baseline="0" dirty="0" smtClean="0"/>
              <a:t>-Other pain points in the HR space included limited reporting capabilities in EBS, meaning that HR reports had to be custom built by our small internal ERP team. HR data and processes have become very transactional. Management needed a better view of our HR data as either in aggregate or at the employee level.</a:t>
            </a:r>
          </a:p>
          <a:p>
            <a:r>
              <a:rPr lang="en-US" baseline="0" dirty="0" smtClean="0"/>
              <a:t>-One other main driver was our company’s M&amp;A activity. Since 2006 we merged six companies and sold one division. Our systems and processes had to be flexible to handle new company data and employees. Some of our mergers were with company’s that were slightly different than those that came before.  A nice feature in HCM was the use of business units which helped streamline our role security, reporting, as well as configuration. Once we started poking around HCM and seeing all of the nice functionality that Oracle built, we knew this would be a path that our company could migrate to. </a:t>
            </a:r>
            <a:endParaRPr lang="en-US" dirty="0"/>
          </a:p>
        </p:txBody>
      </p:sp>
      <p:sp>
        <p:nvSpPr>
          <p:cNvPr id="4" name="Slide Number Placeholder 3"/>
          <p:cNvSpPr>
            <a:spLocks noGrp="1"/>
          </p:cNvSpPr>
          <p:nvPr>
            <p:ph type="sldNum" sz="quarter" idx="10"/>
          </p:nvPr>
        </p:nvSpPr>
        <p:spPr/>
        <p:txBody>
          <a:bodyPr/>
          <a:lstStyle/>
          <a:p>
            <a:fld id="{75BE72F4-2186-8742-B297-0DDFA174FE2D}" type="slidenum">
              <a:rPr lang="en-US" smtClean="0"/>
              <a:t>7</a:t>
            </a:fld>
            <a:endParaRPr lang="en-US"/>
          </a:p>
        </p:txBody>
      </p:sp>
    </p:spTree>
    <p:extLst>
      <p:ext uri="{BB962C8B-B14F-4D97-AF65-F5344CB8AC3E}">
        <p14:creationId xmlns:p14="http://schemas.microsoft.com/office/powerpoint/2010/main" val="3425925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MSH: What were the pain</a:t>
            </a:r>
            <a:r>
              <a:rPr lang="en-US" baseline="0" dirty="0" smtClean="0"/>
              <a:t> points that we experienced in the use of </a:t>
            </a:r>
            <a:r>
              <a:rPr lang="en-US" baseline="0" dirty="0" err="1" smtClean="0"/>
              <a:t>iRecruitment</a:t>
            </a:r>
            <a:r>
              <a:rPr lang="en-US" baseline="0" dirty="0" smtClean="0"/>
              <a:t>? </a:t>
            </a:r>
          </a:p>
          <a:p>
            <a:r>
              <a:rPr lang="en-US" baseline="0" dirty="0" smtClean="0"/>
              <a:t>-We n</a:t>
            </a:r>
            <a:r>
              <a:rPr lang="en-US" dirty="0" smtClean="0"/>
              <a:t>eeded to</a:t>
            </a:r>
            <a:r>
              <a:rPr lang="en-US" baseline="0" dirty="0" smtClean="0"/>
              <a:t> refresh our applicant and recruiter experience. The visual appearance of </a:t>
            </a:r>
            <a:r>
              <a:rPr lang="en-US" baseline="0" dirty="0" err="1" smtClean="0"/>
              <a:t>iRecruitment</a:t>
            </a:r>
            <a:r>
              <a:rPr lang="en-US" baseline="0" dirty="0" smtClean="0"/>
              <a:t> was limiting as to what we could design and catch the eye of applicants. </a:t>
            </a:r>
          </a:p>
          <a:p>
            <a:r>
              <a:rPr lang="en-US" baseline="0" dirty="0" smtClean="0"/>
              <a:t>-Our on-boarding process and experience was manual for both the applicant and HR. </a:t>
            </a:r>
          </a:p>
          <a:p>
            <a:r>
              <a:rPr lang="en-US" baseline="0" dirty="0" smtClean="0"/>
              <a:t>-Offer letter management was woefully missing. M/A Activity has been high over the last 5-10 years. It became untenable to manage separate requirements for offer letters and other recruiting activities. </a:t>
            </a:r>
          </a:p>
          <a:p>
            <a:r>
              <a:rPr lang="en-US" baseline="0" dirty="0" smtClean="0"/>
              <a:t>*</a:t>
            </a:r>
            <a:r>
              <a:rPr lang="en-US" baseline="0" dirty="0" err="1" smtClean="0"/>
              <a:t>iRecruitment</a:t>
            </a:r>
            <a:r>
              <a:rPr lang="en-US" baseline="0" dirty="0" smtClean="0"/>
              <a:t> served our company very well over the last 12 years. We simply needed a new look and feel and experience for our applicants and recruiters. </a:t>
            </a:r>
          </a:p>
          <a:p>
            <a:endParaRPr lang="en-US" dirty="0"/>
          </a:p>
        </p:txBody>
      </p:sp>
      <p:sp>
        <p:nvSpPr>
          <p:cNvPr id="4" name="Slide Number Placeholder 3"/>
          <p:cNvSpPr>
            <a:spLocks noGrp="1"/>
          </p:cNvSpPr>
          <p:nvPr>
            <p:ph type="sldNum" sz="quarter" idx="10"/>
          </p:nvPr>
        </p:nvSpPr>
        <p:spPr/>
        <p:txBody>
          <a:bodyPr/>
          <a:lstStyle/>
          <a:p>
            <a:fld id="{75BE72F4-2186-8742-B297-0DDFA174FE2D}" type="slidenum">
              <a:rPr lang="en-US" smtClean="0"/>
              <a:t>8</a:t>
            </a:fld>
            <a:endParaRPr lang="en-US"/>
          </a:p>
        </p:txBody>
      </p:sp>
    </p:spTree>
    <p:extLst>
      <p:ext uri="{BB962C8B-B14F-4D97-AF65-F5344CB8AC3E}">
        <p14:creationId xmlns:p14="http://schemas.microsoft.com/office/powerpoint/2010/main" val="2269059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MSH: Michael</a:t>
            </a:r>
            <a:r>
              <a:rPr lang="en-US" baseline="0" dirty="0" smtClean="0"/>
              <a:t> Baker </a:t>
            </a:r>
            <a:r>
              <a:rPr lang="en-US" baseline="0" dirty="0" err="1" smtClean="0"/>
              <a:t>Intern’l</a:t>
            </a:r>
            <a:r>
              <a:rPr lang="en-US" baseline="0" dirty="0" smtClean="0"/>
              <a:t> invested in a Talent Acquisition model over the last 5 years. What this meant is it required staff, systems and processes to support the growth of the company. We invested in 18 recruiters. We have 4 regional talent and mobility coordinators. A talent and mobility coordinator or TAM for short is a liaison between the recruiter and HR. They assist with the transitions process between applicant and new hire. They are the ones that take a person from an offer accepted status to a new hire. </a:t>
            </a:r>
          </a:p>
          <a:p>
            <a:r>
              <a:rPr lang="en-US" baseline="0" dirty="0" smtClean="0"/>
              <a:t>-Here a few statistics to give you a flavor of what our Talent and Acquisition world looked like while utilizing </a:t>
            </a:r>
            <a:r>
              <a:rPr lang="en-US" baseline="0" dirty="0" err="1" smtClean="0"/>
              <a:t>iRecruitment</a:t>
            </a:r>
            <a:r>
              <a:rPr lang="en-US" baseline="0" dirty="0" smtClean="0"/>
              <a:t>. </a:t>
            </a:r>
          </a:p>
          <a:p>
            <a:r>
              <a:rPr lang="en-US" baseline="0" dirty="0" smtClean="0"/>
              <a:t>-As you can see with these numbers and to remedy our recruiting pain points we had two main requirements in implementing </a:t>
            </a:r>
            <a:r>
              <a:rPr lang="en-US" baseline="0" dirty="0" err="1" smtClean="0"/>
              <a:t>Taleo</a:t>
            </a:r>
            <a:r>
              <a:rPr lang="en-US" baseline="0" dirty="0" smtClean="0"/>
              <a:t> Recruiting and on-boarding. </a:t>
            </a:r>
          </a:p>
          <a:p>
            <a:endParaRPr lang="en-US" dirty="0"/>
          </a:p>
        </p:txBody>
      </p:sp>
      <p:sp>
        <p:nvSpPr>
          <p:cNvPr id="4" name="Slide Number Placeholder 3"/>
          <p:cNvSpPr>
            <a:spLocks noGrp="1"/>
          </p:cNvSpPr>
          <p:nvPr>
            <p:ph type="sldNum" sz="quarter" idx="10"/>
          </p:nvPr>
        </p:nvSpPr>
        <p:spPr/>
        <p:txBody>
          <a:bodyPr/>
          <a:lstStyle/>
          <a:p>
            <a:fld id="{75BE72F4-2186-8742-B297-0DDFA174FE2D}" type="slidenum">
              <a:rPr lang="en-US" smtClean="0"/>
              <a:t>9</a:t>
            </a:fld>
            <a:endParaRPr lang="en-US"/>
          </a:p>
        </p:txBody>
      </p:sp>
    </p:spTree>
    <p:extLst>
      <p:ext uri="{BB962C8B-B14F-4D97-AF65-F5344CB8AC3E}">
        <p14:creationId xmlns:p14="http://schemas.microsoft.com/office/powerpoint/2010/main" val="14375722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2977896" y="2235200"/>
            <a:ext cx="6712925" cy="1281977"/>
          </a:xfrm>
          <a:prstGeom prst="rect">
            <a:avLst/>
          </a:prstGeom>
        </p:spPr>
        <p:txBody>
          <a:bodyPr anchor="b">
            <a:noAutofit/>
          </a:bodyPr>
          <a:lstStyle>
            <a:lvl1pPr algn="ctr">
              <a:lnSpc>
                <a:spcPct val="80000"/>
              </a:lnSpc>
              <a:defRPr sz="4800" b="1" i="0" baseline="0">
                <a:solidFill>
                  <a:srgbClr val="FF6600"/>
                </a:solidFill>
                <a:latin typeface="Arial"/>
                <a:cs typeface="Arial"/>
              </a:defRPr>
            </a:lvl1pPr>
          </a:lstStyle>
          <a:p>
            <a:r>
              <a:rPr lang="en-US" dirty="0" smtClean="0"/>
              <a:t>Click to edit Master title style</a:t>
            </a:r>
            <a:endParaRPr lang="en-US" dirty="0"/>
          </a:p>
        </p:txBody>
      </p:sp>
      <p:sp>
        <p:nvSpPr>
          <p:cNvPr id="9" name="Subtitle 2"/>
          <p:cNvSpPr>
            <a:spLocks noGrp="1"/>
          </p:cNvSpPr>
          <p:nvPr>
            <p:ph type="subTitle" idx="1" hasCustomPrompt="1"/>
          </p:nvPr>
        </p:nvSpPr>
        <p:spPr>
          <a:xfrm>
            <a:off x="2975317" y="3614978"/>
            <a:ext cx="6715504" cy="758450"/>
          </a:xfrm>
          <a:prstGeom prst="rect">
            <a:avLst/>
          </a:prstGeom>
        </p:spPr>
        <p:txBody>
          <a:bodyPr/>
          <a:lstStyle>
            <a:lvl1pPr marL="0" marR="0" indent="0" algn="ctr" defTabSz="457200" rtl="0" eaLnBrk="1" fontAlgn="base" latinLnBrk="0" hangingPunct="1">
              <a:lnSpc>
                <a:spcPts val="2100"/>
              </a:lnSpc>
              <a:spcBef>
                <a:spcPts val="0"/>
              </a:spcBef>
              <a:spcAft>
                <a:spcPct val="0"/>
              </a:spcAft>
              <a:buClr>
                <a:schemeClr val="tx2"/>
              </a:buClr>
              <a:buSzTx/>
              <a:buFont typeface="Arial" charset="0"/>
              <a:buNone/>
              <a:tabLst/>
              <a:defRPr sz="2000" b="0" i="1" baseline="0">
                <a:solidFill>
                  <a:srgbClr val="0E7092"/>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May Follow</a:t>
            </a:r>
          </a:p>
          <a:p>
            <a:r>
              <a:rPr lang="en-US" dirty="0" smtClean="0"/>
              <a:t>Speaker Name if Applicable</a:t>
            </a:r>
          </a:p>
        </p:txBody>
      </p:sp>
    </p:spTree>
    <p:extLst>
      <p:ext uri="{BB962C8B-B14F-4D97-AF65-F5344CB8AC3E}">
        <p14:creationId xmlns:p14="http://schemas.microsoft.com/office/powerpoint/2010/main" val="1282846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6407" y="325436"/>
            <a:ext cx="11386012" cy="768099"/>
          </a:xfrm>
          <a:prstGeom prst="rect">
            <a:avLst/>
          </a:prstGeom>
        </p:spPr>
        <p:txBody>
          <a:bodyPr vert="horz"/>
          <a:lstStyle>
            <a:lvl1pPr algn="l">
              <a:defRPr/>
            </a:lvl1pPr>
          </a:lstStyle>
          <a:p>
            <a:r>
              <a:rPr lang="en-US" dirty="0" smtClean="0"/>
              <a:t>Click to edit Master title style</a:t>
            </a:r>
            <a:endParaRPr lang="en-US" dirty="0"/>
          </a:p>
        </p:txBody>
      </p:sp>
      <p:sp>
        <p:nvSpPr>
          <p:cNvPr id="5" name="Content Placeholder 2"/>
          <p:cNvSpPr txBox="1">
            <a:spLocks/>
          </p:cNvSpPr>
          <p:nvPr userDrawn="1"/>
        </p:nvSpPr>
        <p:spPr>
          <a:xfrm>
            <a:off x="728589" y="1507231"/>
            <a:ext cx="10761726" cy="4286519"/>
          </a:xfrm>
          <a:prstGeom prst="rect">
            <a:avLst/>
          </a:prstGeom>
        </p:spPr>
        <p:txBody>
          <a:bodyPr/>
          <a:lstStyle>
            <a:lvl1pPr marL="342900" indent="-342900" algn="l" defTabSz="457200" rtl="0" eaLnBrk="1" fontAlgn="base" hangingPunct="1">
              <a:lnSpc>
                <a:spcPct val="100000"/>
              </a:lnSpc>
              <a:spcBef>
                <a:spcPct val="0"/>
              </a:spcBef>
              <a:spcAft>
                <a:spcPct val="0"/>
              </a:spcAft>
              <a:buClr>
                <a:srgbClr val="EDA918"/>
              </a:buClr>
              <a:buFont typeface="Arial"/>
              <a:buChar char="•"/>
              <a:defRPr sz="2200" kern="1200">
                <a:solidFill>
                  <a:schemeClr val="accent2"/>
                </a:solidFill>
                <a:latin typeface="Arial"/>
                <a:ea typeface="ＭＳ Ｐゴシック" charset="0"/>
                <a:cs typeface="Geneva" charset="0"/>
              </a:defRPr>
            </a:lvl1pPr>
            <a:lvl2pPr marL="742950" indent="-285750" algn="l" defTabSz="457200" rtl="0" eaLnBrk="1" fontAlgn="base" hangingPunct="1">
              <a:lnSpc>
                <a:spcPct val="100000"/>
              </a:lnSpc>
              <a:spcBef>
                <a:spcPts val="438"/>
              </a:spcBef>
              <a:spcAft>
                <a:spcPct val="0"/>
              </a:spcAft>
              <a:buClr>
                <a:schemeClr val="accent2">
                  <a:lumMod val="60000"/>
                  <a:lumOff val="40000"/>
                </a:schemeClr>
              </a:buClr>
              <a:buFont typeface="Arial"/>
              <a:buChar char="•"/>
              <a:defRPr kern="1200">
                <a:solidFill>
                  <a:schemeClr val="accent2"/>
                </a:solidFill>
                <a:latin typeface="Arial"/>
                <a:ea typeface="Geneva" charset="-128"/>
                <a:cs typeface="Geneva" charset="0"/>
              </a:defRPr>
            </a:lvl2pPr>
            <a:lvl3pPr marL="1143000" indent="-228600" algn="l" defTabSz="457200" rtl="0" eaLnBrk="1" fontAlgn="base" hangingPunct="1">
              <a:lnSpc>
                <a:spcPct val="100000"/>
              </a:lnSpc>
              <a:spcBef>
                <a:spcPct val="20000"/>
              </a:spcBef>
              <a:spcAft>
                <a:spcPct val="0"/>
              </a:spcAft>
              <a:buClr>
                <a:srgbClr val="EDA918"/>
              </a:buClr>
              <a:buFont typeface="Arial"/>
              <a:buChar char="•"/>
              <a:defRPr kern="1200">
                <a:solidFill>
                  <a:schemeClr val="accent2"/>
                </a:solidFill>
                <a:latin typeface="Arial"/>
                <a:ea typeface="Geneva" charset="-128"/>
                <a:cs typeface="Geneva" charset="0"/>
              </a:defRPr>
            </a:lvl3pPr>
            <a:lvl4pPr marL="1600200" indent="-228600" algn="l" defTabSz="457200" rtl="0" eaLnBrk="1" fontAlgn="base" hangingPunct="1">
              <a:lnSpc>
                <a:spcPct val="100000"/>
              </a:lnSpc>
              <a:spcBef>
                <a:spcPct val="20000"/>
              </a:spcBef>
              <a:spcAft>
                <a:spcPct val="0"/>
              </a:spcAft>
              <a:buClr>
                <a:schemeClr val="accent2">
                  <a:lumMod val="60000"/>
                  <a:lumOff val="40000"/>
                </a:schemeClr>
              </a:buClr>
              <a:buFont typeface="Arial"/>
              <a:buChar char="•"/>
              <a:defRPr kern="1200">
                <a:solidFill>
                  <a:schemeClr val="accent2"/>
                </a:solidFill>
                <a:latin typeface="Arial"/>
                <a:ea typeface="Geneva" charset="-128"/>
                <a:cs typeface="Geneva" charset="0"/>
              </a:defRPr>
            </a:lvl4pPr>
            <a:lvl5pPr marL="2057400" indent="-228600" algn="l" defTabSz="457200" rtl="0" eaLnBrk="1" fontAlgn="base" hangingPunct="1">
              <a:lnSpc>
                <a:spcPct val="100000"/>
              </a:lnSpc>
              <a:spcBef>
                <a:spcPct val="20000"/>
              </a:spcBef>
              <a:spcAft>
                <a:spcPct val="0"/>
              </a:spcAft>
              <a:buClr>
                <a:srgbClr val="EDA918"/>
              </a:buClr>
              <a:buFont typeface="Arial"/>
              <a:buChar char="•"/>
              <a:defRPr kern="1200">
                <a:solidFill>
                  <a:schemeClr val="accent2"/>
                </a:solidFill>
                <a:latin typeface="Arial"/>
                <a:ea typeface="Geneva" charset="-128"/>
                <a:cs typeface="Genev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8" name="Text Placeholder 2"/>
          <p:cNvSpPr>
            <a:spLocks noGrp="1"/>
          </p:cNvSpPr>
          <p:nvPr>
            <p:ph idx="1"/>
          </p:nvPr>
        </p:nvSpPr>
        <p:spPr>
          <a:xfrm>
            <a:off x="406406" y="1231192"/>
            <a:ext cx="11386012" cy="4922865"/>
          </a:xfrm>
          <a:prstGeom prst="rect">
            <a:avLst/>
          </a:prstGeom>
        </p:spPr>
        <p:txBody>
          <a:bodyPr vert="horz" lIns="91440" tIns="45720" rIns="91440" bIns="45720" rtlCol="0">
            <a:normAutofit/>
          </a:bodyPr>
          <a:lstStyle>
            <a:lvl1pPr>
              <a:lnSpc>
                <a:spcPct val="110000"/>
              </a:lnSpc>
              <a:spcBef>
                <a:spcPts val="0"/>
              </a:spcBef>
              <a:spcAft>
                <a:spcPts val="0"/>
              </a:spcAft>
              <a:defRPr sz="1800"/>
            </a:lvl1pPr>
            <a:lvl2pPr marL="466344" indent="-192024">
              <a:lnSpc>
                <a:spcPct val="110000"/>
              </a:lnSpc>
              <a:spcBef>
                <a:spcPts val="0"/>
              </a:spcBef>
              <a:spcAft>
                <a:spcPts val="0"/>
              </a:spcAft>
              <a:buFont typeface="Arial"/>
              <a:buChar char="•"/>
              <a:defRPr sz="1800"/>
            </a:lvl2pPr>
            <a:lvl3pPr marL="560070" indent="-285750">
              <a:buFont typeface="Arial"/>
              <a:buChar char="•"/>
              <a:defRPr/>
            </a:lvl3pPr>
            <a:lvl4pPr marL="560070" indent="-285750">
              <a:buFont typeface="Arial"/>
              <a:buChar char="•"/>
              <a:defRPr/>
            </a:lvl4pPr>
            <a:lvl5pPr marL="685800" indent="-192024">
              <a:lnSpc>
                <a:spcPct val="110000"/>
              </a:lnSpc>
              <a:spcBef>
                <a:spcPts val="0"/>
              </a:spcBef>
              <a:spcAft>
                <a:spcPts val="0"/>
              </a:spcAft>
              <a:buClr>
                <a:srgbClr val="C4001D"/>
              </a:buClr>
              <a:buFont typeface="Arial"/>
              <a:buChar char="•"/>
              <a:defRPr sz="1800"/>
            </a:lvl5pPr>
            <a:lvl6pPr marL="868680" indent="-192024">
              <a:lnSpc>
                <a:spcPct val="110000"/>
              </a:lnSpc>
              <a:spcBef>
                <a:spcPts val="0"/>
              </a:spcBef>
              <a:spcAft>
                <a:spcPts val="0"/>
              </a:spcAft>
              <a:buClr>
                <a:srgbClr val="C4001D"/>
              </a:buClr>
              <a:buFont typeface="Arial"/>
              <a:buChar char="•"/>
              <a:defRPr sz="1800">
                <a:solidFill>
                  <a:schemeClr val="accent2"/>
                </a:solidFill>
                <a:latin typeface="Arial"/>
                <a:cs typeface="Arial"/>
              </a:defRPr>
            </a:lvl6pPr>
            <a:lvl7pPr marL="1143000">
              <a:spcBef>
                <a:spcPts val="0"/>
              </a:spcBef>
              <a:buClr>
                <a:srgbClr val="C4001D"/>
              </a:buClr>
              <a:defRPr>
                <a:solidFill>
                  <a:srgbClr val="505150"/>
                </a:solidFill>
              </a:defRPr>
            </a:lvl7pPr>
          </a:lstStyle>
          <a:p>
            <a:r>
              <a:rPr lang="en-US" dirty="0" smtClean="0"/>
              <a:t>Click to edit Master text styles</a:t>
            </a:r>
          </a:p>
          <a:p>
            <a:pPr lvl="1"/>
            <a:r>
              <a:rPr lang="en-US" dirty="0" smtClean="0"/>
              <a:t>First level</a:t>
            </a:r>
          </a:p>
        </p:txBody>
      </p:sp>
    </p:spTree>
    <p:extLst>
      <p:ext uri="{BB962C8B-B14F-4D97-AF65-F5344CB8AC3E}">
        <p14:creationId xmlns:p14="http://schemas.microsoft.com/office/powerpoint/2010/main" val="27018941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76988" y="442896"/>
            <a:ext cx="11444457"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Text Placeholder 2"/>
          <p:cNvSpPr>
            <a:spLocks noGrp="1"/>
          </p:cNvSpPr>
          <p:nvPr>
            <p:ph type="body" idx="1"/>
          </p:nvPr>
        </p:nvSpPr>
        <p:spPr>
          <a:xfrm>
            <a:off x="376988" y="1443752"/>
            <a:ext cx="11444457" cy="4652248"/>
          </a:xfrm>
          <a:prstGeom prst="rect">
            <a:avLst/>
          </a:prstGeom>
        </p:spPr>
        <p:txBody>
          <a:bodyPr vert="horz" lIns="91440" tIns="45720" rIns="91440" bIns="45720" rtlCol="0">
            <a:normAutofit/>
          </a:bodyPr>
          <a:lstStyle/>
          <a:p>
            <a:r>
              <a:rPr lang="en-US" dirty="0" smtClean="0"/>
              <a:t>First Level</a:t>
            </a:r>
          </a:p>
          <a:p>
            <a:pPr lvl="1"/>
            <a:r>
              <a:rPr lang="en-US" dirty="0" smtClean="0"/>
              <a:t>Second level</a:t>
            </a:r>
          </a:p>
          <a:p>
            <a:pPr lvl="1"/>
            <a:r>
              <a:rPr lang="en-US" dirty="0" smtClean="0"/>
              <a:t>Third Level</a:t>
            </a:r>
          </a:p>
        </p:txBody>
      </p:sp>
    </p:spTree>
  </p:cSld>
  <p:clrMap bg1="lt1" tx1="dk1" bg2="lt2" tx2="dk2" accent1="accent1" accent2="accent2" accent3="accent3" accent4="accent4" accent5="accent5" accent6="accent6" hlink="hlink" folHlink="folHlink"/>
  <p:sldLayoutIdLst>
    <p:sldLayoutId id="2147483717" r:id="rId1"/>
    <p:sldLayoutId id="2147483719" r:id="rId2"/>
  </p:sldLayoutIdLst>
  <p:txStyles>
    <p:titleStyle>
      <a:lvl1pPr algn="l" defTabSz="457200" rtl="0" eaLnBrk="1" fontAlgn="base" hangingPunct="1">
        <a:lnSpc>
          <a:spcPts val="3000"/>
        </a:lnSpc>
        <a:spcBef>
          <a:spcPct val="0"/>
        </a:spcBef>
        <a:spcAft>
          <a:spcPct val="0"/>
        </a:spcAft>
        <a:defRPr sz="3600" b="1" kern="1200">
          <a:solidFill>
            <a:srgbClr val="0E7092"/>
          </a:solidFill>
          <a:latin typeface="Arial"/>
          <a:ea typeface="ＭＳ Ｐゴシック" charset="0"/>
          <a:cs typeface="Arial"/>
        </a:defRPr>
      </a:lvl1pPr>
      <a:lvl2pPr algn="l" defTabSz="457200" rtl="0" eaLnBrk="1" fontAlgn="base" hangingPunct="1">
        <a:lnSpc>
          <a:spcPts val="3000"/>
        </a:lnSpc>
        <a:spcBef>
          <a:spcPct val="0"/>
        </a:spcBef>
        <a:spcAft>
          <a:spcPct val="0"/>
        </a:spcAft>
        <a:defRPr sz="2800" b="1">
          <a:solidFill>
            <a:schemeClr val="tx1"/>
          </a:solidFill>
          <a:latin typeface="Times New Roman" charset="0"/>
          <a:ea typeface="ＭＳ Ｐゴシック" charset="0"/>
          <a:cs typeface="Geneva" charset="0"/>
        </a:defRPr>
      </a:lvl2pPr>
      <a:lvl3pPr algn="l" defTabSz="457200" rtl="0" eaLnBrk="1" fontAlgn="base" hangingPunct="1">
        <a:lnSpc>
          <a:spcPts val="3000"/>
        </a:lnSpc>
        <a:spcBef>
          <a:spcPct val="0"/>
        </a:spcBef>
        <a:spcAft>
          <a:spcPct val="0"/>
        </a:spcAft>
        <a:defRPr sz="2800" b="1">
          <a:solidFill>
            <a:schemeClr val="tx1"/>
          </a:solidFill>
          <a:latin typeface="Times New Roman" charset="0"/>
          <a:ea typeface="ＭＳ Ｐゴシック" charset="0"/>
          <a:cs typeface="Geneva" charset="0"/>
        </a:defRPr>
      </a:lvl3pPr>
      <a:lvl4pPr algn="l" defTabSz="457200" rtl="0" eaLnBrk="1" fontAlgn="base" hangingPunct="1">
        <a:lnSpc>
          <a:spcPts val="3000"/>
        </a:lnSpc>
        <a:spcBef>
          <a:spcPct val="0"/>
        </a:spcBef>
        <a:spcAft>
          <a:spcPct val="0"/>
        </a:spcAft>
        <a:defRPr sz="2800" b="1">
          <a:solidFill>
            <a:schemeClr val="tx1"/>
          </a:solidFill>
          <a:latin typeface="Times New Roman" charset="0"/>
          <a:ea typeface="ＭＳ Ｐゴシック" charset="0"/>
          <a:cs typeface="Geneva" charset="0"/>
        </a:defRPr>
      </a:lvl4pPr>
      <a:lvl5pPr algn="l" defTabSz="457200" rtl="0" eaLnBrk="1" fontAlgn="base" hangingPunct="1">
        <a:lnSpc>
          <a:spcPts val="3000"/>
        </a:lnSpc>
        <a:spcBef>
          <a:spcPct val="0"/>
        </a:spcBef>
        <a:spcAft>
          <a:spcPct val="0"/>
        </a:spcAft>
        <a:defRPr sz="2800" b="1">
          <a:solidFill>
            <a:schemeClr val="tx1"/>
          </a:solidFill>
          <a:latin typeface="Times New Roman" charset="0"/>
          <a:ea typeface="ＭＳ Ｐゴシック" charset="0"/>
          <a:cs typeface="Geneva" charset="0"/>
        </a:defRPr>
      </a:lvl5pPr>
      <a:lvl6pPr marL="457200" algn="ctr" defTabSz="457200" rtl="0" eaLnBrk="1" fontAlgn="base" hangingPunct="1">
        <a:spcBef>
          <a:spcPct val="0"/>
        </a:spcBef>
        <a:spcAft>
          <a:spcPct val="0"/>
        </a:spcAft>
        <a:defRPr sz="4400">
          <a:solidFill>
            <a:schemeClr val="tx1"/>
          </a:solidFill>
          <a:latin typeface="Calibri" pitchFamily="34" charset="0"/>
          <a:ea typeface="Geneva"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Geneva"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Geneva"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Geneva" charset="-128"/>
        </a:defRPr>
      </a:lvl9pPr>
    </p:titleStyle>
    <p:bodyStyle>
      <a:lvl1pPr marL="100584" indent="-192024" algn="l" defTabSz="457200" rtl="0" eaLnBrk="1" fontAlgn="base" hangingPunct="1">
        <a:lnSpc>
          <a:spcPct val="100000"/>
        </a:lnSpc>
        <a:spcBef>
          <a:spcPct val="0"/>
        </a:spcBef>
        <a:spcAft>
          <a:spcPct val="0"/>
        </a:spcAft>
        <a:buClr>
          <a:srgbClr val="0E7092"/>
        </a:buClr>
        <a:buFont typeface="Lucida Grande"/>
        <a:buChar char="»"/>
        <a:defRPr sz="1800" kern="1200" baseline="0">
          <a:solidFill>
            <a:schemeClr val="accent2">
              <a:lumMod val="75000"/>
            </a:schemeClr>
          </a:solidFill>
          <a:latin typeface="Arial"/>
          <a:ea typeface="ＭＳ Ｐゴシック" charset="0"/>
          <a:cs typeface="Geneva" charset="0"/>
        </a:defRPr>
      </a:lvl1pPr>
      <a:lvl2pPr marL="477774" indent="-285750" algn="l" defTabSz="457200" rtl="0" eaLnBrk="1" fontAlgn="base" hangingPunct="1">
        <a:lnSpc>
          <a:spcPct val="120000"/>
        </a:lnSpc>
        <a:spcBef>
          <a:spcPts val="0"/>
        </a:spcBef>
        <a:spcAft>
          <a:spcPct val="0"/>
        </a:spcAft>
        <a:buClr>
          <a:srgbClr val="FF6600"/>
        </a:buClr>
        <a:buFont typeface="Arial"/>
        <a:buChar char="•"/>
        <a:defRPr kern="1200" baseline="0">
          <a:solidFill>
            <a:schemeClr val="accent2"/>
          </a:solidFill>
          <a:latin typeface="Arial"/>
          <a:ea typeface="Geneva" charset="-128"/>
          <a:cs typeface="Geneva" charset="0"/>
        </a:defRPr>
      </a:lvl2pPr>
      <a:lvl3pPr marL="274320" indent="0" algn="l" defTabSz="457200" rtl="0" eaLnBrk="1" fontAlgn="base" hangingPunct="1">
        <a:lnSpc>
          <a:spcPts val="2000"/>
        </a:lnSpc>
        <a:spcBef>
          <a:spcPts val="200"/>
        </a:spcBef>
        <a:spcAft>
          <a:spcPct val="0"/>
        </a:spcAft>
        <a:buClr>
          <a:srgbClr val="C4001D"/>
        </a:buClr>
        <a:buFont typeface="Arial"/>
        <a:buNone/>
        <a:defRPr kern="1200">
          <a:solidFill>
            <a:schemeClr val="accent2"/>
          </a:solidFill>
          <a:latin typeface="Arial"/>
          <a:ea typeface="Geneva" charset="-128"/>
          <a:cs typeface="Geneva" charset="0"/>
        </a:defRPr>
      </a:lvl3pPr>
      <a:lvl4pPr marL="274320" indent="0" algn="l" defTabSz="457200" rtl="0" eaLnBrk="1" fontAlgn="base" hangingPunct="1">
        <a:lnSpc>
          <a:spcPts val="2000"/>
        </a:lnSpc>
        <a:spcBef>
          <a:spcPts val="200"/>
        </a:spcBef>
        <a:spcAft>
          <a:spcPct val="0"/>
        </a:spcAft>
        <a:buClr>
          <a:srgbClr val="C4001D"/>
        </a:buClr>
        <a:buFont typeface="Arial"/>
        <a:buNone/>
        <a:defRPr kern="1200">
          <a:solidFill>
            <a:schemeClr val="accent2"/>
          </a:solidFill>
          <a:latin typeface="Arial"/>
          <a:ea typeface="Geneva" charset="-128"/>
          <a:cs typeface="Geneva" charset="0"/>
        </a:defRPr>
      </a:lvl4pPr>
      <a:lvl5pPr marL="448056" indent="0" algn="l" defTabSz="457200" rtl="0" eaLnBrk="1" fontAlgn="base" hangingPunct="1">
        <a:lnSpc>
          <a:spcPts val="2000"/>
        </a:lnSpc>
        <a:spcBef>
          <a:spcPct val="20000"/>
        </a:spcBef>
        <a:spcAft>
          <a:spcPct val="0"/>
        </a:spcAft>
        <a:buClr>
          <a:srgbClr val="C4001D"/>
        </a:buClr>
        <a:buFont typeface="Arial"/>
        <a:buNone/>
        <a:defRPr kern="1200">
          <a:solidFill>
            <a:schemeClr val="accent2"/>
          </a:solidFill>
          <a:latin typeface="Arial"/>
          <a:ea typeface="Geneva" charset="-128"/>
          <a:cs typeface="Geneva" charset="0"/>
        </a:defRPr>
      </a:lvl5pPr>
      <a:lvl6pPr marL="859536" indent="0" algn="l" defTabSz="457200" rtl="0" eaLnBrk="1" latinLnBrk="0" hangingPunct="1">
        <a:spcBef>
          <a:spcPct val="20000"/>
        </a:spcBef>
        <a:buClr>
          <a:srgbClr val="C4001D"/>
        </a:buClr>
        <a:buFont typeface="Arial"/>
        <a:buNone/>
        <a:defRPr sz="2000" kern="1200">
          <a:solidFill>
            <a:srgbClr val="505150"/>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barbara.busquet@pery.co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mailto:jsandbrand@pegconsulting.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7894" y="2712226"/>
            <a:ext cx="9144000" cy="1281977"/>
          </a:xfrm>
        </p:spPr>
        <p:txBody>
          <a:bodyPr/>
          <a:lstStyle/>
          <a:p>
            <a:r>
              <a:rPr lang="en-US" sz="2800" i="1" dirty="0" smtClean="0"/>
              <a:t/>
            </a:r>
            <a:br>
              <a:rPr lang="en-US" sz="2800" i="1" dirty="0" smtClean="0"/>
            </a:br>
            <a:r>
              <a:rPr lang="en-US" sz="2800" i="1" dirty="0"/>
              <a:t/>
            </a:r>
            <a:br>
              <a:rPr lang="en-US" sz="2800" i="1" dirty="0"/>
            </a:br>
            <a:r>
              <a:rPr lang="en-US" sz="2800" i="1" dirty="0" smtClean="0"/>
              <a:t/>
            </a:r>
            <a:br>
              <a:rPr lang="en-US" sz="2800" i="1" dirty="0" smtClean="0"/>
            </a:br>
            <a:r>
              <a:rPr lang="en-US" sz="2800" i="1" dirty="0"/>
              <a:t/>
            </a:r>
            <a:br>
              <a:rPr lang="en-US" sz="2800" i="1" dirty="0"/>
            </a:br>
            <a:r>
              <a:rPr lang="en-US" sz="2800" i="1" dirty="0" smtClean="0"/>
              <a:t/>
            </a:r>
            <a:br>
              <a:rPr lang="en-US" sz="2800" i="1" dirty="0" smtClean="0"/>
            </a:br>
            <a:r>
              <a:rPr lang="en-US" sz="2800" i="1" dirty="0"/>
              <a:t/>
            </a:r>
            <a:br>
              <a:rPr lang="en-US" sz="2800" i="1" dirty="0"/>
            </a:br>
            <a:r>
              <a:rPr lang="en-US" sz="2800" i="1" dirty="0" smtClean="0"/>
              <a:t/>
            </a:r>
            <a:br>
              <a:rPr lang="en-US" sz="2800" i="1" dirty="0" smtClean="0"/>
            </a:br>
            <a:r>
              <a:rPr lang="en-US" sz="2800" i="1" dirty="0"/>
              <a:t/>
            </a:r>
            <a:br>
              <a:rPr lang="en-US" sz="2800" i="1" dirty="0"/>
            </a:br>
            <a:r>
              <a:rPr lang="en-US" sz="2800" i="1" dirty="0" smtClean="0"/>
              <a:t/>
            </a:r>
            <a:br>
              <a:rPr lang="en-US" sz="2800" i="1" dirty="0" smtClean="0"/>
            </a:br>
            <a:r>
              <a:rPr lang="en-US" sz="2800" i="1" dirty="0"/>
              <a:t/>
            </a:r>
            <a:br>
              <a:rPr lang="en-US" sz="2800" i="1" dirty="0"/>
            </a:br>
            <a:r>
              <a:rPr lang="en-US" sz="2800" i="1" dirty="0" smtClean="0"/>
              <a:t/>
            </a:r>
            <a:br>
              <a:rPr lang="en-US" sz="2800" i="1" dirty="0" smtClean="0"/>
            </a:br>
            <a:r>
              <a:rPr lang="en-US" sz="2800" i="1" dirty="0"/>
              <a:t/>
            </a:r>
            <a:br>
              <a:rPr lang="en-US" sz="2800" i="1" dirty="0"/>
            </a:br>
            <a:r>
              <a:rPr lang="en-US" sz="2800" i="1" dirty="0" smtClean="0"/>
              <a:t/>
            </a:r>
            <a:br>
              <a:rPr lang="en-US" sz="2800" i="1" dirty="0" smtClean="0"/>
            </a:br>
            <a:r>
              <a:rPr lang="en-US" sz="2800" i="1" dirty="0"/>
              <a:t/>
            </a:r>
            <a:br>
              <a:rPr lang="en-US" sz="2800" i="1" dirty="0"/>
            </a:br>
            <a:r>
              <a:rPr lang="en-US" sz="2800" i="1" dirty="0" smtClean="0"/>
              <a:t/>
            </a:r>
            <a:br>
              <a:rPr lang="en-US" sz="2800" i="1" dirty="0" smtClean="0"/>
            </a:br>
            <a:r>
              <a:rPr lang="en-US" sz="2800" i="1" dirty="0"/>
              <a:t/>
            </a:r>
            <a:br>
              <a:rPr lang="en-US" sz="2800" i="1" dirty="0"/>
            </a:br>
            <a:r>
              <a:rPr lang="en-US" sz="2800" i="1" dirty="0" smtClean="0"/>
              <a:t/>
            </a:r>
            <a:br>
              <a:rPr lang="en-US" sz="2800" i="1" dirty="0" smtClean="0"/>
            </a:br>
            <a:r>
              <a:rPr lang="en-US" sz="2800" i="1" dirty="0"/>
              <a:t/>
            </a:r>
            <a:br>
              <a:rPr lang="en-US" sz="2800" i="1" dirty="0"/>
            </a:br>
            <a:r>
              <a:rPr lang="en-US" sz="2800" i="1" dirty="0" smtClean="0"/>
              <a:t>Michael </a:t>
            </a:r>
            <a:r>
              <a:rPr lang="en-US" sz="2800" i="1" dirty="0"/>
              <a:t>Baker International's Journey Upgrading from </a:t>
            </a:r>
            <a:r>
              <a:rPr lang="en-US" sz="2800" i="1" dirty="0" err="1"/>
              <a:t>iRecruitment</a:t>
            </a:r>
            <a:r>
              <a:rPr lang="en-US" sz="2800" i="1" dirty="0"/>
              <a:t> to </a:t>
            </a:r>
            <a:r>
              <a:rPr lang="en-US" sz="2800" i="1" dirty="0" err="1"/>
              <a:t>Taleo</a:t>
            </a:r>
            <a:r>
              <a:rPr lang="en-US" sz="2800" i="1" dirty="0"/>
              <a:t> </a:t>
            </a:r>
            <a:r>
              <a:rPr lang="en-US" sz="2800" i="1" dirty="0" smtClean="0"/>
              <a:t>Recruiting</a:t>
            </a:r>
            <a:r>
              <a:rPr lang="en-US" dirty="0"/>
              <a:t/>
            </a:r>
            <a:br>
              <a:rPr lang="en-US" dirty="0"/>
            </a:br>
            <a:endParaRPr lang="en-US" dirty="0"/>
          </a:p>
        </p:txBody>
      </p:sp>
      <p:sp>
        <p:nvSpPr>
          <p:cNvPr id="3" name="Subtitle 2"/>
          <p:cNvSpPr>
            <a:spLocks noGrp="1"/>
          </p:cNvSpPr>
          <p:nvPr>
            <p:ph type="subTitle" idx="1"/>
          </p:nvPr>
        </p:nvSpPr>
        <p:spPr>
          <a:xfrm>
            <a:off x="2975020" y="4709682"/>
            <a:ext cx="9066726" cy="1832785"/>
          </a:xfrm>
        </p:spPr>
        <p:txBody>
          <a:bodyPr>
            <a:normAutofit/>
          </a:bodyPr>
          <a:lstStyle/>
          <a:p>
            <a:endParaRPr lang="en-US" sz="1600" dirty="0" smtClean="0">
              <a:latin typeface="Arial" panose="020B0604020202020204" pitchFamily="34" charset="0"/>
              <a:cs typeface="Arial" panose="020B0604020202020204" pitchFamily="34" charset="0"/>
            </a:endParaRPr>
          </a:p>
          <a:p>
            <a:r>
              <a:rPr lang="en-US" sz="1600" b="1" dirty="0" smtClean="0">
                <a:latin typeface="Arial" panose="020B0604020202020204" pitchFamily="34" charset="0"/>
                <a:cs typeface="Arial" panose="020B0604020202020204" pitchFamily="34" charset="0"/>
              </a:rPr>
              <a:t>Melody Herbert, Michael Baker International</a:t>
            </a:r>
          </a:p>
          <a:p>
            <a:r>
              <a:rPr lang="en-US" sz="1600" b="1" dirty="0" smtClean="0">
                <a:latin typeface="Arial" panose="020B0604020202020204" pitchFamily="34" charset="0"/>
                <a:cs typeface="Arial" panose="020B0604020202020204" pitchFamily="34" charset="0"/>
              </a:rPr>
              <a:t>Jared Sandbrand, PEG Consulting</a:t>
            </a:r>
          </a:p>
          <a:p>
            <a:r>
              <a:rPr lang="en-US" sz="1600" b="1" dirty="0" smtClean="0">
                <a:latin typeface="Arial" panose="020B0604020202020204" pitchFamily="34" charset="0"/>
                <a:cs typeface="Arial" panose="020B0604020202020204" pitchFamily="34" charset="0"/>
              </a:rPr>
              <a:t>June 6</a:t>
            </a:r>
            <a:r>
              <a:rPr lang="en-US" sz="1600" b="1" baseline="30000" dirty="0" smtClean="0">
                <a:latin typeface="Arial" panose="020B0604020202020204" pitchFamily="34" charset="0"/>
                <a:cs typeface="Arial" panose="020B0604020202020204" pitchFamily="34" charset="0"/>
              </a:rPr>
              <a:t>th</a:t>
            </a:r>
            <a:r>
              <a:rPr lang="en-US" sz="1600" b="1" dirty="0" smtClean="0">
                <a:latin typeface="Arial" panose="020B0604020202020204" pitchFamily="34" charset="0"/>
                <a:cs typeface="Arial" panose="020B0604020202020204" pitchFamily="34" charset="0"/>
              </a:rPr>
              <a:t>, 2017</a:t>
            </a:r>
            <a:endParaRPr lang="en-US" sz="1600" dirty="0">
              <a:latin typeface="Arial" panose="020B0604020202020204" pitchFamily="34" charset="0"/>
              <a:cs typeface="Arial" panose="020B0604020202020204" pitchFamily="34" charset="0"/>
            </a:endParaRPr>
          </a:p>
        </p:txBody>
      </p:sp>
      <p:pic>
        <p:nvPicPr>
          <p:cNvPr id="5" name="Picture 6" descr="M:\OHUG\Conference\Conf17\Marketing\Track Icons\PNGs\OHUG_77342_TrackIcons_Final-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6577" y="299305"/>
            <a:ext cx="1847997"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905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Lofty Goals and Expectations for the Cloud</a:t>
            </a:r>
            <a:endParaRPr lang="en-US" dirty="0"/>
          </a:p>
        </p:txBody>
      </p:sp>
      <p:sp>
        <p:nvSpPr>
          <p:cNvPr id="3" name="Content Placeholder 2"/>
          <p:cNvSpPr>
            <a:spLocks noGrp="1"/>
          </p:cNvSpPr>
          <p:nvPr>
            <p:ph idx="1"/>
          </p:nvPr>
        </p:nvSpPr>
        <p:spPr/>
        <p:txBody>
          <a:bodyPr>
            <a:normAutofit/>
          </a:bodyPr>
          <a:lstStyle/>
          <a:p>
            <a:pPr lvl="0"/>
            <a:r>
              <a:rPr lang="en-US" sz="2400" dirty="0" smtClean="0"/>
              <a:t>Applicant and Candidate History for search and compliance needs</a:t>
            </a:r>
            <a:endParaRPr lang="en-US" sz="2400" dirty="0"/>
          </a:p>
          <a:p>
            <a:pPr lvl="0"/>
            <a:endParaRPr lang="en-US" sz="2400" dirty="0" smtClean="0"/>
          </a:p>
          <a:p>
            <a:pPr lvl="0"/>
            <a:r>
              <a:rPr lang="en-US" sz="2400" dirty="0" smtClean="0"/>
              <a:t>Able </a:t>
            </a:r>
            <a:r>
              <a:rPr lang="en-US" sz="2400" dirty="0"/>
              <a:t>to view open requisitions from a HR </a:t>
            </a:r>
            <a:r>
              <a:rPr lang="en-US" sz="2400" dirty="0" smtClean="0"/>
              <a:t>perspective</a:t>
            </a:r>
            <a:endParaRPr lang="en-US" sz="2400" dirty="0"/>
          </a:p>
          <a:p>
            <a:pPr lvl="0"/>
            <a:endParaRPr lang="en-US" sz="2400" dirty="0" smtClean="0"/>
          </a:p>
          <a:p>
            <a:pPr lvl="0"/>
            <a:r>
              <a:rPr lang="en-US" sz="2400" dirty="0" smtClean="0"/>
              <a:t>Automate on-boarding process</a:t>
            </a:r>
          </a:p>
          <a:p>
            <a:endParaRPr lang="en-US" sz="2400" dirty="0" smtClean="0"/>
          </a:p>
          <a:p>
            <a:r>
              <a:rPr lang="en-US" sz="2400" dirty="0" smtClean="0"/>
              <a:t>Applicant </a:t>
            </a:r>
            <a:r>
              <a:rPr lang="en-US" sz="2400" dirty="0"/>
              <a:t>to New Hire integration between HR and </a:t>
            </a:r>
            <a:r>
              <a:rPr lang="en-US" sz="2400" dirty="0" smtClean="0"/>
              <a:t>Recruiting using Out of the Box method</a:t>
            </a:r>
            <a:endParaRPr lang="en-US" sz="2400" dirty="0"/>
          </a:p>
          <a:p>
            <a:pPr lvl="0"/>
            <a:endParaRPr lang="en-US" sz="2400" dirty="0" smtClean="0"/>
          </a:p>
          <a:p>
            <a:pPr lvl="0"/>
            <a:r>
              <a:rPr lang="en-US" sz="2400" dirty="0" smtClean="0"/>
              <a:t>Take </a:t>
            </a:r>
            <a:r>
              <a:rPr lang="en-US" sz="2400" dirty="0"/>
              <a:t>advantage of the </a:t>
            </a:r>
            <a:r>
              <a:rPr lang="en-US" sz="2400" dirty="0" smtClean="0"/>
              <a:t>Software-as-a-Service model</a:t>
            </a:r>
            <a:endParaRPr lang="en-US" sz="2400" dirty="0"/>
          </a:p>
        </p:txBody>
      </p:sp>
    </p:spTree>
    <p:extLst>
      <p:ext uri="{BB962C8B-B14F-4D97-AF65-F5344CB8AC3E}">
        <p14:creationId xmlns:p14="http://schemas.microsoft.com/office/powerpoint/2010/main" val="6197790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Project Approach</a:t>
            </a:r>
            <a:endParaRPr lang="en-US" dirty="0"/>
          </a:p>
        </p:txBody>
      </p:sp>
      <p:sp>
        <p:nvSpPr>
          <p:cNvPr id="3" name="Content Placeholder 2"/>
          <p:cNvSpPr>
            <a:spLocks noGrp="1"/>
          </p:cNvSpPr>
          <p:nvPr>
            <p:ph idx="1"/>
          </p:nvPr>
        </p:nvSpPr>
        <p:spPr/>
        <p:txBody>
          <a:bodyPr/>
          <a:lstStyle/>
          <a:p>
            <a:r>
              <a:rPr lang="en-US" sz="2400" dirty="0" smtClean="0"/>
              <a:t>Drive accountability and ownership of new processes and systems</a:t>
            </a:r>
          </a:p>
          <a:p>
            <a:endParaRPr lang="en-US" sz="2400" dirty="0" smtClean="0"/>
          </a:p>
          <a:p>
            <a:pPr lvl="0"/>
            <a:r>
              <a:rPr lang="en-US" sz="2400" dirty="0" smtClean="0"/>
              <a:t>Engage </a:t>
            </a:r>
            <a:r>
              <a:rPr lang="en-US" sz="2400" dirty="0"/>
              <a:t>stakeholders </a:t>
            </a:r>
            <a:r>
              <a:rPr lang="en-US" sz="2400" dirty="0" smtClean="0"/>
              <a:t>early and often throughout </a:t>
            </a:r>
            <a:r>
              <a:rPr lang="en-US" sz="2400" dirty="0"/>
              <a:t>the project </a:t>
            </a:r>
            <a:endParaRPr lang="en-US" sz="2400" dirty="0" smtClean="0"/>
          </a:p>
          <a:p>
            <a:pPr lvl="0"/>
            <a:endParaRPr lang="en-US" sz="2400" dirty="0" smtClean="0"/>
          </a:p>
          <a:p>
            <a:pPr lvl="0"/>
            <a:r>
              <a:rPr lang="en-US" sz="2400" dirty="0" smtClean="0"/>
              <a:t>Applicant and Recruiter experience redesign opportunity</a:t>
            </a:r>
          </a:p>
          <a:p>
            <a:pPr lvl="0"/>
            <a:endParaRPr lang="en-US" sz="2400" i="1" dirty="0" smtClean="0"/>
          </a:p>
          <a:p>
            <a:r>
              <a:rPr lang="en-US" sz="2400" dirty="0"/>
              <a:t>Be mindful of OOTB (Out-of-the-box) integration and </a:t>
            </a:r>
            <a:r>
              <a:rPr lang="en-US" sz="2400" dirty="0" err="1"/>
              <a:t>SmartOrg</a:t>
            </a:r>
            <a:r>
              <a:rPr lang="en-US" sz="2400" dirty="0"/>
              <a:t> functionality</a:t>
            </a:r>
          </a:p>
          <a:p>
            <a:pPr lvl="0"/>
            <a:endParaRPr lang="en-US" sz="2400" dirty="0" smtClean="0"/>
          </a:p>
          <a:p>
            <a:pPr lvl="0"/>
            <a:r>
              <a:rPr lang="en-US" sz="2400" dirty="0" smtClean="0"/>
              <a:t>Adhere to Best Practices as often as possible</a:t>
            </a:r>
          </a:p>
          <a:p>
            <a:pPr lvl="0"/>
            <a:endParaRPr lang="en-US" sz="2400" dirty="0" smtClean="0"/>
          </a:p>
        </p:txBody>
      </p:sp>
    </p:spTree>
    <p:extLst>
      <p:ext uri="{BB962C8B-B14F-4D97-AF65-F5344CB8AC3E}">
        <p14:creationId xmlns:p14="http://schemas.microsoft.com/office/powerpoint/2010/main" val="29032432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Design Goals for New Processes</a:t>
            </a:r>
            <a:endParaRPr lang="en-US" dirty="0"/>
          </a:p>
        </p:txBody>
      </p:sp>
      <p:sp>
        <p:nvSpPr>
          <p:cNvPr id="3" name="Content Placeholder 2"/>
          <p:cNvSpPr>
            <a:spLocks noGrp="1"/>
          </p:cNvSpPr>
          <p:nvPr>
            <p:ph idx="1"/>
          </p:nvPr>
        </p:nvSpPr>
        <p:spPr/>
        <p:txBody>
          <a:bodyPr>
            <a:normAutofit/>
          </a:bodyPr>
          <a:lstStyle/>
          <a:p>
            <a:pPr lvl="0"/>
            <a:r>
              <a:rPr lang="en-US" sz="2400" dirty="0" smtClean="0"/>
              <a:t> Automated </a:t>
            </a:r>
            <a:r>
              <a:rPr lang="en-US" sz="2400" dirty="0"/>
              <a:t>and integrated </a:t>
            </a:r>
            <a:r>
              <a:rPr lang="en-US" sz="2400" dirty="0" smtClean="0"/>
              <a:t>recruiting tool in the Cloud</a:t>
            </a:r>
          </a:p>
          <a:p>
            <a:pPr lvl="0"/>
            <a:endParaRPr lang="en-US" sz="2400" dirty="0"/>
          </a:p>
          <a:p>
            <a:pPr lvl="0"/>
            <a:r>
              <a:rPr lang="en-US" sz="2400" dirty="0" smtClean="0"/>
              <a:t> Leverage </a:t>
            </a:r>
            <a:r>
              <a:rPr lang="en-US" sz="2400" dirty="0"/>
              <a:t>standard </a:t>
            </a:r>
            <a:r>
              <a:rPr lang="en-US" sz="2400" dirty="0" smtClean="0"/>
              <a:t>functionality and Best Practices decisions</a:t>
            </a:r>
            <a:endParaRPr lang="en-US" sz="2400" dirty="0"/>
          </a:p>
          <a:p>
            <a:pPr lvl="0"/>
            <a:endParaRPr lang="en-US" sz="2400" dirty="0" smtClean="0"/>
          </a:p>
          <a:p>
            <a:pPr lvl="0"/>
            <a:r>
              <a:rPr lang="en-US" sz="2400" dirty="0" smtClean="0"/>
              <a:t> Utilize Offer Letters functionality (selectable options)</a:t>
            </a:r>
            <a:endParaRPr lang="en-US" sz="2400" dirty="0"/>
          </a:p>
          <a:p>
            <a:pPr lvl="0"/>
            <a:endParaRPr lang="en-US" sz="2400" dirty="0" smtClean="0"/>
          </a:p>
          <a:p>
            <a:pPr lvl="0"/>
            <a:r>
              <a:rPr lang="en-US" sz="2400" dirty="0" smtClean="0"/>
              <a:t> Deep use of Role Management </a:t>
            </a:r>
          </a:p>
          <a:p>
            <a:pPr lvl="1"/>
            <a:r>
              <a:rPr lang="en-US" sz="2400" dirty="0" smtClean="0"/>
              <a:t>Recruiters</a:t>
            </a:r>
            <a:endParaRPr lang="en-US" sz="2400" dirty="0"/>
          </a:p>
          <a:p>
            <a:pPr lvl="1"/>
            <a:r>
              <a:rPr lang="en-US" sz="2400" dirty="0"/>
              <a:t>TAM </a:t>
            </a:r>
            <a:r>
              <a:rPr lang="en-US" sz="2400" dirty="0" smtClean="0"/>
              <a:t>Coordinators</a:t>
            </a:r>
          </a:p>
          <a:p>
            <a:pPr lvl="1"/>
            <a:r>
              <a:rPr lang="en-US" sz="2400" dirty="0" smtClean="0"/>
              <a:t>Hiring Managers</a:t>
            </a:r>
          </a:p>
          <a:p>
            <a:pPr marL="0" indent="0">
              <a:buNone/>
            </a:pPr>
            <a:r>
              <a:rPr lang="en-US" sz="2400" dirty="0" smtClean="0"/>
              <a:t> </a:t>
            </a:r>
          </a:p>
          <a:p>
            <a:r>
              <a:rPr lang="en-US" sz="2400" dirty="0" smtClean="0"/>
              <a:t>Easy-to-use candidate/applicant experience including a mobile experience.</a:t>
            </a:r>
            <a:endParaRPr lang="en-US" sz="2400" dirty="0"/>
          </a:p>
        </p:txBody>
      </p:sp>
    </p:spTree>
    <p:extLst>
      <p:ext uri="{BB962C8B-B14F-4D97-AF65-F5344CB8AC3E}">
        <p14:creationId xmlns:p14="http://schemas.microsoft.com/office/powerpoint/2010/main" val="5409878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Stakeholder Engagement</a:t>
            </a:r>
            <a:endParaRPr lang="en-US" dirty="0"/>
          </a:p>
        </p:txBody>
      </p:sp>
      <p:sp>
        <p:nvSpPr>
          <p:cNvPr id="3" name="Content Placeholder 2"/>
          <p:cNvSpPr>
            <a:spLocks noGrp="1"/>
          </p:cNvSpPr>
          <p:nvPr>
            <p:ph idx="1"/>
          </p:nvPr>
        </p:nvSpPr>
        <p:spPr>
          <a:xfrm>
            <a:off x="595592" y="1231192"/>
            <a:ext cx="11386012" cy="1023277"/>
          </a:xfrm>
        </p:spPr>
        <p:txBody>
          <a:bodyPr>
            <a:normAutofit/>
          </a:bodyPr>
          <a:lstStyle/>
          <a:p>
            <a:pPr lvl="0"/>
            <a:r>
              <a:rPr lang="en-US" sz="2400" dirty="0" smtClean="0"/>
              <a:t>Frequent workshops </a:t>
            </a:r>
            <a:r>
              <a:rPr lang="en-US" sz="2400" dirty="0"/>
              <a:t>to familiarize the </a:t>
            </a:r>
            <a:r>
              <a:rPr lang="en-US" sz="2400" dirty="0" smtClean="0"/>
              <a:t>team</a:t>
            </a:r>
            <a:endParaRPr lang="en-US" sz="2400" dirty="0"/>
          </a:p>
          <a:p>
            <a:r>
              <a:rPr lang="en-US" sz="2400" dirty="0"/>
              <a:t>Workshop sessions </a:t>
            </a:r>
            <a:r>
              <a:rPr lang="en-US" sz="2400" dirty="0" smtClean="0"/>
              <a:t>cover:</a:t>
            </a:r>
            <a:endParaRPr lang="en-US" sz="2400" dirty="0"/>
          </a:p>
        </p:txBody>
      </p:sp>
      <p:sp>
        <p:nvSpPr>
          <p:cNvPr id="4" name="Content Placeholder 2"/>
          <p:cNvSpPr txBox="1">
            <a:spLocks/>
          </p:cNvSpPr>
          <p:nvPr/>
        </p:nvSpPr>
        <p:spPr>
          <a:xfrm>
            <a:off x="595592" y="2128345"/>
            <a:ext cx="4875041" cy="4114800"/>
          </a:xfrm>
          <a:prstGeom prst="rect">
            <a:avLst/>
          </a:prstGeom>
        </p:spPr>
        <p:txBody>
          <a:bodyPr vert="horz" lIns="91440" tIns="45720" rIns="91440" bIns="45720" rtlCol="0">
            <a:normAutofit/>
          </a:bodyPr>
          <a:lstStyle>
            <a:lvl1pPr marL="100584" indent="-192024" algn="l" defTabSz="457200" rtl="0" eaLnBrk="1" fontAlgn="base" hangingPunct="1">
              <a:lnSpc>
                <a:spcPct val="110000"/>
              </a:lnSpc>
              <a:spcBef>
                <a:spcPts val="0"/>
              </a:spcBef>
              <a:spcAft>
                <a:spcPts val="0"/>
              </a:spcAft>
              <a:buClr>
                <a:srgbClr val="0E7092"/>
              </a:buClr>
              <a:buFont typeface="Lucida Grande"/>
              <a:buChar char="»"/>
              <a:defRPr sz="1800" kern="1200" baseline="0">
                <a:solidFill>
                  <a:schemeClr val="accent2">
                    <a:lumMod val="75000"/>
                  </a:schemeClr>
                </a:solidFill>
                <a:latin typeface="Arial"/>
                <a:ea typeface="ＭＳ Ｐゴシック" charset="0"/>
                <a:cs typeface="Geneva" charset="0"/>
              </a:defRPr>
            </a:lvl1pPr>
            <a:lvl2pPr marL="466344" indent="-192024" algn="l" defTabSz="457200" rtl="0" eaLnBrk="1" fontAlgn="base" hangingPunct="1">
              <a:lnSpc>
                <a:spcPct val="110000"/>
              </a:lnSpc>
              <a:spcBef>
                <a:spcPts val="0"/>
              </a:spcBef>
              <a:spcAft>
                <a:spcPts val="0"/>
              </a:spcAft>
              <a:buClr>
                <a:srgbClr val="FF6600"/>
              </a:buClr>
              <a:buFont typeface="Arial"/>
              <a:buChar char="•"/>
              <a:defRPr sz="1800" kern="1200" baseline="0">
                <a:solidFill>
                  <a:schemeClr val="accent2"/>
                </a:solidFill>
                <a:latin typeface="Arial"/>
                <a:ea typeface="Geneva" charset="-128"/>
                <a:cs typeface="Geneva" charset="0"/>
              </a:defRPr>
            </a:lvl2pPr>
            <a:lvl3pPr marL="560070" indent="-285750" algn="l" defTabSz="457200" rtl="0" eaLnBrk="1" fontAlgn="base" hangingPunct="1">
              <a:lnSpc>
                <a:spcPts val="2000"/>
              </a:lnSpc>
              <a:spcBef>
                <a:spcPts val="200"/>
              </a:spcBef>
              <a:spcAft>
                <a:spcPct val="0"/>
              </a:spcAft>
              <a:buClr>
                <a:srgbClr val="C4001D"/>
              </a:buClr>
              <a:buFont typeface="Arial"/>
              <a:buChar char="•"/>
              <a:defRPr kern="1200">
                <a:solidFill>
                  <a:schemeClr val="accent2"/>
                </a:solidFill>
                <a:latin typeface="Arial"/>
                <a:ea typeface="Geneva" charset="-128"/>
                <a:cs typeface="Geneva" charset="0"/>
              </a:defRPr>
            </a:lvl3pPr>
            <a:lvl4pPr marL="560070" indent="-285750" algn="l" defTabSz="457200" rtl="0" eaLnBrk="1" fontAlgn="base" hangingPunct="1">
              <a:lnSpc>
                <a:spcPts val="2000"/>
              </a:lnSpc>
              <a:spcBef>
                <a:spcPts val="200"/>
              </a:spcBef>
              <a:spcAft>
                <a:spcPct val="0"/>
              </a:spcAft>
              <a:buClr>
                <a:srgbClr val="C4001D"/>
              </a:buClr>
              <a:buFont typeface="Arial"/>
              <a:buChar char="•"/>
              <a:defRPr kern="1200">
                <a:solidFill>
                  <a:schemeClr val="accent2"/>
                </a:solidFill>
                <a:latin typeface="Arial"/>
                <a:ea typeface="Geneva" charset="-128"/>
                <a:cs typeface="Geneva" charset="0"/>
              </a:defRPr>
            </a:lvl4pPr>
            <a:lvl5pPr marL="685800" indent="-192024" algn="l" defTabSz="457200" rtl="0" eaLnBrk="1" fontAlgn="base" hangingPunct="1">
              <a:lnSpc>
                <a:spcPct val="110000"/>
              </a:lnSpc>
              <a:spcBef>
                <a:spcPts val="0"/>
              </a:spcBef>
              <a:spcAft>
                <a:spcPts val="0"/>
              </a:spcAft>
              <a:buClr>
                <a:srgbClr val="C4001D"/>
              </a:buClr>
              <a:buFont typeface="Arial"/>
              <a:buChar char="•"/>
              <a:defRPr sz="1800" kern="1200">
                <a:solidFill>
                  <a:schemeClr val="accent2"/>
                </a:solidFill>
                <a:latin typeface="Arial"/>
                <a:ea typeface="Geneva" charset="-128"/>
                <a:cs typeface="Geneva" charset="0"/>
              </a:defRPr>
            </a:lvl5pPr>
            <a:lvl6pPr marL="868680" indent="-192024" algn="l" defTabSz="457200" rtl="0" eaLnBrk="1" latinLnBrk="0" hangingPunct="1">
              <a:lnSpc>
                <a:spcPct val="110000"/>
              </a:lnSpc>
              <a:spcBef>
                <a:spcPts val="0"/>
              </a:spcBef>
              <a:spcAft>
                <a:spcPts val="0"/>
              </a:spcAft>
              <a:buClr>
                <a:srgbClr val="C4001D"/>
              </a:buClr>
              <a:buFont typeface="Arial"/>
              <a:buChar char="•"/>
              <a:defRPr sz="1800" kern="1200">
                <a:solidFill>
                  <a:schemeClr val="accent2"/>
                </a:solidFill>
                <a:latin typeface="Arial"/>
                <a:ea typeface="+mn-ea"/>
                <a:cs typeface="Arial"/>
              </a:defRPr>
            </a:lvl6pPr>
            <a:lvl7pPr marL="1143000" indent="-228600" algn="l" defTabSz="457200" rtl="0" eaLnBrk="1" latinLnBrk="0" hangingPunct="1">
              <a:spcBef>
                <a:spcPts val="0"/>
              </a:spcBef>
              <a:buClr>
                <a:srgbClr val="C4001D"/>
              </a:buClr>
              <a:buFont typeface="Arial"/>
              <a:buChar char="•"/>
              <a:defRPr sz="2000" kern="1200">
                <a:solidFill>
                  <a:srgbClr val="505150"/>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1600" dirty="0" smtClean="0">
                <a:latin typeface="Arial" panose="020B0604020202020204" pitchFamily="34" charset="0"/>
                <a:ea typeface="Verdana" pitchFamily="34" charset="0"/>
                <a:cs typeface="Arial" panose="020B0604020202020204" pitchFamily="34" charset="0"/>
              </a:rPr>
              <a:t>Foundation Data Structure</a:t>
            </a:r>
          </a:p>
          <a:p>
            <a:pPr marL="685800" lvl="2" indent="-228600" defTabSz="914400" fontAlgn="auto">
              <a:lnSpc>
                <a:spcPct val="100000"/>
              </a:lnSpc>
              <a:spcBef>
                <a:spcPts val="0"/>
              </a:spcBef>
              <a:spcAft>
                <a:spcPts val="0"/>
              </a:spcAft>
              <a:buClrTx/>
              <a:buFont typeface="Arial" pitchFamily="34" charset="0"/>
              <a:buChar char="•"/>
              <a:defRPr/>
            </a:pPr>
            <a:r>
              <a:rPr lang="en-US" sz="1600" dirty="0" err="1" smtClean="0">
                <a:latin typeface="Arial" panose="020B0604020202020204" pitchFamily="34" charset="0"/>
                <a:ea typeface="Verdana" pitchFamily="34" charset="0"/>
                <a:cs typeface="Arial" panose="020B0604020202020204" pitchFamily="34" charset="0"/>
              </a:rPr>
              <a:t>SmartOrg</a:t>
            </a:r>
            <a:endParaRPr lang="en-US" sz="1600" dirty="0">
              <a:latin typeface="Arial" panose="020B0604020202020204" pitchFamily="34" charset="0"/>
              <a:ea typeface="Verdana" pitchFamily="34" charset="0"/>
              <a:cs typeface="Arial" panose="020B0604020202020204" pitchFamily="34" charset="0"/>
            </a:endParaRPr>
          </a:p>
          <a:p>
            <a:pPr marL="685800" lvl="2" indent="-228600" defTabSz="914400" fontAlgn="auto">
              <a:lnSpc>
                <a:spcPct val="100000"/>
              </a:lnSpc>
              <a:spcBef>
                <a:spcPts val="0"/>
              </a:spcBef>
              <a:spcAft>
                <a:spcPts val="0"/>
              </a:spcAft>
              <a:buClrTx/>
              <a:buFont typeface="Arial" pitchFamily="34" charset="0"/>
              <a:buChar char="•"/>
              <a:defRPr/>
            </a:pPr>
            <a:r>
              <a:rPr lang="en-US" sz="1600" dirty="0" smtClean="0">
                <a:latin typeface="Arial" panose="020B0604020202020204" pitchFamily="34" charset="0"/>
                <a:ea typeface="Verdana" pitchFamily="34" charset="0"/>
                <a:cs typeface="Arial" panose="020B0604020202020204" pitchFamily="34" charset="0"/>
              </a:rPr>
              <a:t>HCM Cloud Integration</a:t>
            </a:r>
            <a:endParaRPr lang="en-US" sz="1600" dirty="0">
              <a:latin typeface="Arial" panose="020B0604020202020204" pitchFamily="34" charset="0"/>
              <a:ea typeface="Verdana" pitchFamily="34" charset="0"/>
              <a:cs typeface="Arial" panose="020B0604020202020204" pitchFamily="34" charset="0"/>
            </a:endParaRPr>
          </a:p>
          <a:p>
            <a:pPr lvl="1"/>
            <a:endParaRPr lang="en-US" sz="1600" dirty="0">
              <a:latin typeface="Arial" panose="020B0604020202020204" pitchFamily="34" charset="0"/>
              <a:ea typeface="Verdana" pitchFamily="34" charset="0"/>
              <a:cs typeface="Arial" panose="020B0604020202020204" pitchFamily="34" charset="0"/>
            </a:endParaRPr>
          </a:p>
          <a:p>
            <a:pPr lvl="1"/>
            <a:r>
              <a:rPr lang="en-US" sz="1600" dirty="0">
                <a:latin typeface="Arial" panose="020B0604020202020204" pitchFamily="34" charset="0"/>
                <a:ea typeface="Verdana" pitchFamily="34" charset="0"/>
                <a:cs typeface="Arial" panose="020B0604020202020204" pitchFamily="34" charset="0"/>
              </a:rPr>
              <a:t>User  Management</a:t>
            </a:r>
          </a:p>
          <a:p>
            <a:pPr lvl="1"/>
            <a:endParaRPr lang="en-US" sz="1600" dirty="0">
              <a:latin typeface="Arial" panose="020B0604020202020204" pitchFamily="34" charset="0"/>
              <a:ea typeface="Verdana" pitchFamily="34" charset="0"/>
              <a:cs typeface="Arial" panose="020B0604020202020204" pitchFamily="34" charset="0"/>
            </a:endParaRPr>
          </a:p>
          <a:p>
            <a:pPr lvl="1"/>
            <a:r>
              <a:rPr lang="en-US" sz="1600" dirty="0">
                <a:latin typeface="Arial" panose="020B0604020202020204" pitchFamily="34" charset="0"/>
                <a:ea typeface="Verdana" pitchFamily="34" charset="0"/>
                <a:cs typeface="Arial" panose="020B0604020202020204" pitchFamily="34" charset="0"/>
              </a:rPr>
              <a:t>Requisition Management</a:t>
            </a:r>
          </a:p>
          <a:p>
            <a:pPr lvl="1"/>
            <a:endParaRPr lang="en-US" sz="1600" dirty="0">
              <a:latin typeface="Arial" panose="020B0604020202020204" pitchFamily="34" charset="0"/>
              <a:ea typeface="Verdana" pitchFamily="34" charset="0"/>
              <a:cs typeface="Arial" panose="020B0604020202020204" pitchFamily="34" charset="0"/>
            </a:endParaRPr>
          </a:p>
          <a:p>
            <a:pPr lvl="1"/>
            <a:r>
              <a:rPr lang="en-US" sz="1600" dirty="0">
                <a:latin typeface="Arial" panose="020B0604020202020204" pitchFamily="34" charset="0"/>
                <a:ea typeface="Verdana" pitchFamily="34" charset="0"/>
                <a:cs typeface="Arial" panose="020B0604020202020204" pitchFamily="34" charset="0"/>
              </a:rPr>
              <a:t>Candidate Selection Workflow (CSW)</a:t>
            </a:r>
          </a:p>
          <a:p>
            <a:pPr lvl="1"/>
            <a:endParaRPr lang="en-US" sz="1600" dirty="0">
              <a:latin typeface="Arial" panose="020B0604020202020204" pitchFamily="34" charset="0"/>
              <a:ea typeface="Verdana" pitchFamily="34" charset="0"/>
              <a:cs typeface="Arial" panose="020B0604020202020204" pitchFamily="34" charset="0"/>
            </a:endParaRPr>
          </a:p>
          <a:p>
            <a:pPr lvl="1"/>
            <a:r>
              <a:rPr lang="en-US" sz="1600" dirty="0">
                <a:latin typeface="Arial" panose="020B0604020202020204" pitchFamily="34" charset="0"/>
                <a:ea typeface="Verdana" pitchFamily="34" charset="0"/>
                <a:cs typeface="Arial" panose="020B0604020202020204" pitchFamily="34" charset="0"/>
              </a:rPr>
              <a:t>ACE Prescreening</a:t>
            </a:r>
          </a:p>
          <a:p>
            <a:pPr marL="0" indent="0">
              <a:buNone/>
            </a:pPr>
            <a:endParaRPr lang="en-US" sz="2400" dirty="0"/>
          </a:p>
        </p:txBody>
      </p:sp>
      <p:sp>
        <p:nvSpPr>
          <p:cNvPr id="5" name="Content Placeholder 2"/>
          <p:cNvSpPr txBox="1">
            <a:spLocks/>
          </p:cNvSpPr>
          <p:nvPr/>
        </p:nvSpPr>
        <p:spPr>
          <a:xfrm>
            <a:off x="6288598" y="1923393"/>
            <a:ext cx="4875041" cy="4146332"/>
          </a:xfrm>
          <a:prstGeom prst="rect">
            <a:avLst/>
          </a:prstGeom>
        </p:spPr>
        <p:txBody>
          <a:bodyPr vert="horz" lIns="91440" tIns="45720" rIns="91440" bIns="45720" rtlCol="0">
            <a:normAutofit/>
          </a:bodyPr>
          <a:lstStyle>
            <a:lvl1pPr marL="100584" indent="-192024" algn="l" defTabSz="457200" rtl="0" eaLnBrk="1" fontAlgn="base" hangingPunct="1">
              <a:lnSpc>
                <a:spcPct val="110000"/>
              </a:lnSpc>
              <a:spcBef>
                <a:spcPts val="0"/>
              </a:spcBef>
              <a:spcAft>
                <a:spcPts val="0"/>
              </a:spcAft>
              <a:buClr>
                <a:srgbClr val="0E7092"/>
              </a:buClr>
              <a:buFont typeface="Lucida Grande"/>
              <a:buChar char="»"/>
              <a:defRPr sz="1800" kern="1200" baseline="0">
                <a:solidFill>
                  <a:schemeClr val="accent2">
                    <a:lumMod val="75000"/>
                  </a:schemeClr>
                </a:solidFill>
                <a:latin typeface="Arial"/>
                <a:ea typeface="ＭＳ Ｐゴシック" charset="0"/>
                <a:cs typeface="Geneva" charset="0"/>
              </a:defRPr>
            </a:lvl1pPr>
            <a:lvl2pPr marL="466344" indent="-192024" algn="l" defTabSz="457200" rtl="0" eaLnBrk="1" fontAlgn="base" hangingPunct="1">
              <a:lnSpc>
                <a:spcPct val="110000"/>
              </a:lnSpc>
              <a:spcBef>
                <a:spcPts val="0"/>
              </a:spcBef>
              <a:spcAft>
                <a:spcPts val="0"/>
              </a:spcAft>
              <a:buClr>
                <a:srgbClr val="FF6600"/>
              </a:buClr>
              <a:buFont typeface="Arial"/>
              <a:buChar char="•"/>
              <a:defRPr sz="1800" kern="1200" baseline="0">
                <a:solidFill>
                  <a:schemeClr val="accent2"/>
                </a:solidFill>
                <a:latin typeface="Arial"/>
                <a:ea typeface="Geneva" charset="-128"/>
                <a:cs typeface="Geneva" charset="0"/>
              </a:defRPr>
            </a:lvl2pPr>
            <a:lvl3pPr marL="560070" indent="-285750" algn="l" defTabSz="457200" rtl="0" eaLnBrk="1" fontAlgn="base" hangingPunct="1">
              <a:lnSpc>
                <a:spcPts val="2000"/>
              </a:lnSpc>
              <a:spcBef>
                <a:spcPts val="200"/>
              </a:spcBef>
              <a:spcAft>
                <a:spcPct val="0"/>
              </a:spcAft>
              <a:buClr>
                <a:srgbClr val="C4001D"/>
              </a:buClr>
              <a:buFont typeface="Arial"/>
              <a:buChar char="•"/>
              <a:defRPr kern="1200">
                <a:solidFill>
                  <a:schemeClr val="accent2"/>
                </a:solidFill>
                <a:latin typeface="Arial"/>
                <a:ea typeface="Geneva" charset="-128"/>
                <a:cs typeface="Geneva" charset="0"/>
              </a:defRPr>
            </a:lvl3pPr>
            <a:lvl4pPr marL="560070" indent="-285750" algn="l" defTabSz="457200" rtl="0" eaLnBrk="1" fontAlgn="base" hangingPunct="1">
              <a:lnSpc>
                <a:spcPts val="2000"/>
              </a:lnSpc>
              <a:spcBef>
                <a:spcPts val="200"/>
              </a:spcBef>
              <a:spcAft>
                <a:spcPct val="0"/>
              </a:spcAft>
              <a:buClr>
                <a:srgbClr val="C4001D"/>
              </a:buClr>
              <a:buFont typeface="Arial"/>
              <a:buChar char="•"/>
              <a:defRPr kern="1200">
                <a:solidFill>
                  <a:schemeClr val="accent2"/>
                </a:solidFill>
                <a:latin typeface="Arial"/>
                <a:ea typeface="Geneva" charset="-128"/>
                <a:cs typeface="Geneva" charset="0"/>
              </a:defRPr>
            </a:lvl4pPr>
            <a:lvl5pPr marL="685800" indent="-192024" algn="l" defTabSz="457200" rtl="0" eaLnBrk="1" fontAlgn="base" hangingPunct="1">
              <a:lnSpc>
                <a:spcPct val="110000"/>
              </a:lnSpc>
              <a:spcBef>
                <a:spcPts val="0"/>
              </a:spcBef>
              <a:spcAft>
                <a:spcPts val="0"/>
              </a:spcAft>
              <a:buClr>
                <a:srgbClr val="C4001D"/>
              </a:buClr>
              <a:buFont typeface="Arial"/>
              <a:buChar char="•"/>
              <a:defRPr sz="1800" kern="1200">
                <a:solidFill>
                  <a:schemeClr val="accent2"/>
                </a:solidFill>
                <a:latin typeface="Arial"/>
                <a:ea typeface="Geneva" charset="-128"/>
                <a:cs typeface="Geneva" charset="0"/>
              </a:defRPr>
            </a:lvl5pPr>
            <a:lvl6pPr marL="868680" indent="-192024" algn="l" defTabSz="457200" rtl="0" eaLnBrk="1" latinLnBrk="0" hangingPunct="1">
              <a:lnSpc>
                <a:spcPct val="110000"/>
              </a:lnSpc>
              <a:spcBef>
                <a:spcPts val="0"/>
              </a:spcBef>
              <a:spcAft>
                <a:spcPts val="0"/>
              </a:spcAft>
              <a:buClr>
                <a:srgbClr val="C4001D"/>
              </a:buClr>
              <a:buFont typeface="Arial"/>
              <a:buChar char="•"/>
              <a:defRPr sz="1800" kern="1200">
                <a:solidFill>
                  <a:schemeClr val="accent2"/>
                </a:solidFill>
                <a:latin typeface="Arial"/>
                <a:ea typeface="+mn-ea"/>
                <a:cs typeface="Arial"/>
              </a:defRPr>
            </a:lvl6pPr>
            <a:lvl7pPr marL="1143000" indent="-228600" algn="l" defTabSz="457200" rtl="0" eaLnBrk="1" latinLnBrk="0" hangingPunct="1">
              <a:spcBef>
                <a:spcPts val="0"/>
              </a:spcBef>
              <a:buClr>
                <a:srgbClr val="C4001D"/>
              </a:buClr>
              <a:buFont typeface="Arial"/>
              <a:buChar char="•"/>
              <a:defRPr sz="2000" kern="1200">
                <a:solidFill>
                  <a:srgbClr val="505150"/>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defTabSz="914400">
              <a:buFont typeface="Arial" pitchFamily="34" charset="0"/>
              <a:buChar char="•"/>
            </a:pPr>
            <a:endParaRPr lang="en-US" sz="1700" dirty="0" smtClean="0">
              <a:solidFill>
                <a:schemeClr val="accent2"/>
              </a:solidFill>
              <a:latin typeface="Arial" panose="020B0604020202020204" pitchFamily="34" charset="0"/>
              <a:ea typeface="Verdana" pitchFamily="34" charset="0"/>
              <a:cs typeface="Arial" panose="020B0604020202020204" pitchFamily="34" charset="0"/>
            </a:endParaRPr>
          </a:p>
          <a:p>
            <a:pPr marL="228600" indent="-228600" defTabSz="914400">
              <a:buClr>
                <a:srgbClr val="FF6600"/>
              </a:buClr>
              <a:buFont typeface="Arial" pitchFamily="34" charset="0"/>
              <a:buChar char="•"/>
            </a:pPr>
            <a:r>
              <a:rPr lang="en-US" sz="1700" dirty="0" smtClean="0">
                <a:solidFill>
                  <a:schemeClr val="accent2"/>
                </a:solidFill>
                <a:latin typeface="Arial" panose="020B0604020202020204" pitchFamily="34" charset="0"/>
                <a:ea typeface="Verdana" pitchFamily="34" charset="0"/>
                <a:cs typeface="Arial" panose="020B0604020202020204" pitchFamily="34" charset="0"/>
              </a:rPr>
              <a:t>Offers</a:t>
            </a:r>
          </a:p>
          <a:p>
            <a:pPr marL="228600" indent="-228600" defTabSz="914400">
              <a:buFont typeface="Arial" pitchFamily="34" charset="0"/>
              <a:buChar char="•"/>
            </a:pPr>
            <a:endParaRPr lang="en-US" sz="1700" dirty="0" smtClean="0">
              <a:solidFill>
                <a:schemeClr val="accent2"/>
              </a:solidFill>
              <a:latin typeface="Arial" panose="020B0604020202020204" pitchFamily="34" charset="0"/>
              <a:ea typeface="Verdana" pitchFamily="34" charset="0"/>
              <a:cs typeface="Arial" panose="020B0604020202020204" pitchFamily="34" charset="0"/>
            </a:endParaRPr>
          </a:p>
          <a:p>
            <a:pPr marL="228600" indent="-228600" defTabSz="914400">
              <a:buClr>
                <a:srgbClr val="FF6600"/>
              </a:buClr>
              <a:buFont typeface="Arial" pitchFamily="34" charset="0"/>
              <a:buChar char="•"/>
            </a:pPr>
            <a:r>
              <a:rPr lang="en-US" sz="1700" dirty="0" smtClean="0">
                <a:solidFill>
                  <a:schemeClr val="accent2"/>
                </a:solidFill>
                <a:latin typeface="Arial" panose="020B0604020202020204" pitchFamily="34" charset="0"/>
                <a:ea typeface="Verdana" pitchFamily="34" charset="0"/>
                <a:cs typeface="Arial" panose="020B0604020202020204" pitchFamily="34" charset="0"/>
              </a:rPr>
              <a:t>Career Sections</a:t>
            </a:r>
          </a:p>
          <a:p>
            <a:pPr marL="228600" indent="-228600" defTabSz="914400">
              <a:buClr>
                <a:srgbClr val="FF6600"/>
              </a:buClr>
              <a:buFont typeface="Arial" pitchFamily="34" charset="0"/>
              <a:buChar char="•"/>
            </a:pPr>
            <a:endParaRPr lang="en-US" sz="1700" dirty="0" smtClean="0">
              <a:solidFill>
                <a:schemeClr val="accent2"/>
              </a:solidFill>
              <a:latin typeface="Arial" panose="020B0604020202020204" pitchFamily="34" charset="0"/>
              <a:ea typeface="Verdana" pitchFamily="34" charset="0"/>
              <a:cs typeface="Arial" panose="020B0604020202020204" pitchFamily="34" charset="0"/>
            </a:endParaRPr>
          </a:p>
          <a:p>
            <a:pPr marL="285750" lvl="1" indent="-285750" defTabSz="914400" fontAlgn="auto">
              <a:lnSpc>
                <a:spcPct val="100000"/>
              </a:lnSpc>
              <a:defRPr/>
            </a:pPr>
            <a:r>
              <a:rPr lang="en-US" sz="1700" dirty="0" smtClean="0">
                <a:latin typeface="Arial" panose="020B0604020202020204" pitchFamily="34" charset="0"/>
                <a:ea typeface="Verdana" pitchFamily="34" charset="0"/>
                <a:cs typeface="Arial" panose="020B0604020202020204" pitchFamily="34" charset="0"/>
              </a:rPr>
              <a:t>Transitions/On-boarding</a:t>
            </a:r>
          </a:p>
          <a:p>
            <a:pPr marL="571500" lvl="2" indent="-228600" defTabSz="914400" fontAlgn="auto">
              <a:lnSpc>
                <a:spcPct val="100000"/>
              </a:lnSpc>
              <a:spcBef>
                <a:spcPts val="0"/>
              </a:spcBef>
              <a:spcAft>
                <a:spcPts val="0"/>
              </a:spcAft>
              <a:buClr>
                <a:srgbClr val="FF6600"/>
              </a:buClr>
              <a:buFont typeface="Arial" pitchFamily="34" charset="0"/>
              <a:buChar char="•"/>
              <a:defRPr/>
            </a:pPr>
            <a:endParaRPr lang="en-US" sz="1700" dirty="0" smtClean="0">
              <a:latin typeface="Arial" panose="020B0604020202020204" pitchFamily="34" charset="0"/>
              <a:ea typeface="Verdana" pitchFamily="34" charset="0"/>
              <a:cs typeface="Arial" panose="020B0604020202020204" pitchFamily="34" charset="0"/>
            </a:endParaRPr>
          </a:p>
          <a:p>
            <a:pPr marL="228600" indent="-228600" defTabSz="914400">
              <a:buClr>
                <a:srgbClr val="FF6600"/>
              </a:buClr>
              <a:buFont typeface="Arial" pitchFamily="34" charset="0"/>
              <a:buChar char="•"/>
            </a:pPr>
            <a:r>
              <a:rPr lang="en-US" sz="1700" dirty="0" smtClean="0">
                <a:solidFill>
                  <a:schemeClr val="accent2"/>
                </a:solidFill>
                <a:latin typeface="Arial" panose="020B0604020202020204" pitchFamily="34" charset="0"/>
                <a:ea typeface="Verdana" pitchFamily="34" charset="0"/>
                <a:cs typeface="Arial" panose="020B0604020202020204" pitchFamily="34" charset="0"/>
              </a:rPr>
              <a:t>Passport </a:t>
            </a:r>
          </a:p>
          <a:p>
            <a:pPr marL="685800" lvl="1" indent="-228600" defTabSz="914400">
              <a:buFont typeface="Arial" pitchFamily="34" charset="0"/>
              <a:buChar char="•"/>
            </a:pPr>
            <a:endParaRPr lang="en-US" sz="1700" dirty="0" smtClean="0">
              <a:latin typeface="Arial" panose="020B0604020202020204" pitchFamily="34" charset="0"/>
              <a:ea typeface="Verdana" pitchFamily="34" charset="0"/>
              <a:cs typeface="Arial" panose="020B0604020202020204" pitchFamily="34" charset="0"/>
            </a:endParaRPr>
          </a:p>
          <a:p>
            <a:pPr marL="228600" lvl="1" indent="-228600" defTabSz="914400" fontAlgn="auto">
              <a:lnSpc>
                <a:spcPct val="100000"/>
              </a:lnSpc>
              <a:buFont typeface="Arial" pitchFamily="34" charset="0"/>
              <a:buChar char="•"/>
              <a:defRPr/>
            </a:pPr>
            <a:r>
              <a:rPr lang="en-US" sz="1700" dirty="0" smtClean="0">
                <a:latin typeface="Arial" panose="020B0604020202020204" pitchFamily="34" charset="0"/>
                <a:ea typeface="Verdana" pitchFamily="34" charset="0"/>
                <a:cs typeface="Arial" panose="020B0604020202020204" pitchFamily="34" charset="0"/>
              </a:rPr>
              <a:t>Correspondences</a:t>
            </a:r>
          </a:p>
          <a:p>
            <a:pPr marL="571500" lvl="2" indent="-228600" defTabSz="914400" fontAlgn="auto">
              <a:lnSpc>
                <a:spcPct val="100000"/>
              </a:lnSpc>
              <a:spcBef>
                <a:spcPts val="0"/>
              </a:spcBef>
              <a:spcAft>
                <a:spcPts val="0"/>
              </a:spcAft>
              <a:buClrTx/>
              <a:buFont typeface="Arial" pitchFamily="34" charset="0"/>
              <a:buChar char="•"/>
              <a:defRPr/>
            </a:pPr>
            <a:endParaRPr lang="en-US" sz="1200" dirty="0" smtClean="0">
              <a:latin typeface="Verdana" pitchFamily="34" charset="0"/>
              <a:ea typeface="Verdana" pitchFamily="34" charset="0"/>
              <a:cs typeface="Verdana" pitchFamily="34" charset="0"/>
            </a:endParaRPr>
          </a:p>
          <a:p>
            <a:pPr marL="0" indent="0">
              <a:buNone/>
            </a:pPr>
            <a:endParaRPr lang="en-US" sz="2400" dirty="0">
              <a:solidFill>
                <a:schemeClr val="accent2"/>
              </a:solidFill>
            </a:endParaRPr>
          </a:p>
        </p:txBody>
      </p:sp>
    </p:spTree>
    <p:extLst>
      <p:ext uri="{BB962C8B-B14F-4D97-AF65-F5344CB8AC3E}">
        <p14:creationId xmlns:p14="http://schemas.microsoft.com/office/powerpoint/2010/main" val="35346251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Way Forward - Project Decisions</a:t>
            </a:r>
            <a:endParaRPr lang="en-US" dirty="0"/>
          </a:p>
        </p:txBody>
      </p:sp>
      <p:sp>
        <p:nvSpPr>
          <p:cNvPr id="3" name="Content Placeholder 2"/>
          <p:cNvSpPr>
            <a:spLocks noGrp="1"/>
          </p:cNvSpPr>
          <p:nvPr>
            <p:ph idx="1"/>
          </p:nvPr>
        </p:nvSpPr>
        <p:spPr/>
        <p:txBody>
          <a:bodyPr>
            <a:normAutofit/>
          </a:bodyPr>
          <a:lstStyle/>
          <a:p>
            <a:pPr lvl="0"/>
            <a:r>
              <a:rPr lang="en-US" sz="2400" dirty="0" smtClean="0"/>
              <a:t>HCM Cloud Integration Method</a:t>
            </a:r>
          </a:p>
          <a:p>
            <a:pPr lvl="0"/>
            <a:endParaRPr lang="en-US" sz="2400" dirty="0" smtClean="0"/>
          </a:p>
          <a:p>
            <a:pPr lvl="0"/>
            <a:r>
              <a:rPr lang="en-US" sz="2400" dirty="0" smtClean="0"/>
              <a:t>10+ Years of Historical Recruiting Data</a:t>
            </a:r>
          </a:p>
          <a:p>
            <a:pPr lvl="0"/>
            <a:endParaRPr lang="en-US" sz="2400" dirty="0" smtClean="0"/>
          </a:p>
          <a:p>
            <a:pPr lvl="0"/>
            <a:r>
              <a:rPr lang="en-US" sz="2400" dirty="0" smtClean="0"/>
              <a:t>Migration of Current </a:t>
            </a:r>
            <a:r>
              <a:rPr lang="en-US" sz="2400" dirty="0"/>
              <a:t>O</a:t>
            </a:r>
            <a:r>
              <a:rPr lang="en-US" sz="2400" dirty="0" smtClean="0"/>
              <a:t>pen </a:t>
            </a:r>
            <a:r>
              <a:rPr lang="en-US" sz="2400" dirty="0"/>
              <a:t>R</a:t>
            </a:r>
            <a:r>
              <a:rPr lang="en-US" sz="2400" dirty="0" smtClean="0"/>
              <a:t>equisitions</a:t>
            </a:r>
          </a:p>
          <a:p>
            <a:pPr lvl="0"/>
            <a:endParaRPr lang="en-US" sz="2400" dirty="0" smtClean="0"/>
          </a:p>
          <a:p>
            <a:pPr lvl="0"/>
            <a:r>
              <a:rPr lang="en-US" sz="2400" dirty="0" smtClean="0"/>
              <a:t>Process Re-Design Improvement</a:t>
            </a:r>
            <a:endParaRPr lang="en-US" sz="2400" dirty="0"/>
          </a:p>
        </p:txBody>
      </p:sp>
    </p:spTree>
    <p:extLst>
      <p:ext uri="{BB962C8B-B14F-4D97-AF65-F5344CB8AC3E}">
        <p14:creationId xmlns:p14="http://schemas.microsoft.com/office/powerpoint/2010/main" val="14685156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Project Decisio</a:t>
            </a:r>
            <a:r>
              <a:rPr lang="en-US" dirty="0"/>
              <a:t>n</a:t>
            </a:r>
            <a:r>
              <a:rPr lang="en-US" dirty="0" smtClean="0"/>
              <a:t>: HCM Cloud Integration</a:t>
            </a:r>
            <a:endParaRPr lang="en-US" dirty="0"/>
          </a:p>
        </p:txBody>
      </p:sp>
      <p:sp>
        <p:nvSpPr>
          <p:cNvPr id="3" name="Content Placeholder 2"/>
          <p:cNvSpPr>
            <a:spLocks noGrp="1"/>
          </p:cNvSpPr>
          <p:nvPr>
            <p:ph idx="1"/>
          </p:nvPr>
        </p:nvSpPr>
        <p:spPr/>
        <p:txBody>
          <a:bodyPr>
            <a:normAutofit/>
          </a:bodyPr>
          <a:lstStyle/>
          <a:p>
            <a:pPr lvl="0"/>
            <a:r>
              <a:rPr lang="en-US" sz="2400" b="1" dirty="0" smtClean="0"/>
              <a:t>What is it?</a:t>
            </a:r>
          </a:p>
          <a:p>
            <a:pPr lvl="1"/>
            <a:r>
              <a:rPr lang="en-US" altLang="en-US" sz="2000" dirty="0" smtClean="0"/>
              <a:t>Create/manage </a:t>
            </a:r>
            <a:r>
              <a:rPr lang="en-US" altLang="en-US" sz="2000" dirty="0"/>
              <a:t>job requisitions in Cloud Recruiting </a:t>
            </a:r>
            <a:endParaRPr lang="en-US" altLang="en-US" sz="2000" dirty="0" smtClean="0"/>
          </a:p>
          <a:p>
            <a:pPr lvl="1"/>
            <a:r>
              <a:rPr lang="en-US" altLang="en-US" sz="2000" dirty="0" smtClean="0"/>
              <a:t>Using </a:t>
            </a:r>
            <a:r>
              <a:rPr lang="en-US" altLang="en-US" sz="2000" dirty="0"/>
              <a:t>Organizations, Locations and Job Fields (OLF), Departments, and Positions defined within the Cloud HR </a:t>
            </a:r>
            <a:r>
              <a:rPr lang="en-US" altLang="en-US" sz="2000" dirty="0" smtClean="0"/>
              <a:t>system</a:t>
            </a:r>
          </a:p>
          <a:p>
            <a:pPr lvl="1"/>
            <a:r>
              <a:rPr lang="en-US" altLang="en-US" sz="2000" dirty="0" smtClean="0"/>
              <a:t>Candidates hired are </a:t>
            </a:r>
            <a:r>
              <a:rPr lang="en-US" altLang="en-US" sz="2000" dirty="0"/>
              <a:t>then processed in the Cloud HR HCM system of </a:t>
            </a:r>
            <a:r>
              <a:rPr lang="en-US" altLang="en-US" sz="2000" dirty="0" smtClean="0"/>
              <a:t>record</a:t>
            </a:r>
            <a:endParaRPr lang="en-US" altLang="en-US" sz="2000" dirty="0"/>
          </a:p>
          <a:p>
            <a:pPr lvl="0"/>
            <a:endParaRPr lang="en-US" sz="2400" b="1" dirty="0" smtClean="0"/>
          </a:p>
          <a:p>
            <a:pPr lvl="0"/>
            <a:r>
              <a:rPr lang="en-US" sz="2400" b="1" dirty="0" smtClean="0"/>
              <a:t> Features </a:t>
            </a:r>
          </a:p>
          <a:p>
            <a:pPr lvl="1"/>
            <a:r>
              <a:rPr lang="en-US" altLang="en-US" sz="2000" dirty="0" smtClean="0"/>
              <a:t>Foundation </a:t>
            </a:r>
            <a:r>
              <a:rPr lang="en-US" altLang="en-US" sz="2000" dirty="0"/>
              <a:t>data synchronization from Cloud HR to Cloud </a:t>
            </a:r>
            <a:r>
              <a:rPr lang="en-US" altLang="en-US" sz="2000" dirty="0" smtClean="0"/>
              <a:t>Recruiting</a:t>
            </a:r>
          </a:p>
          <a:p>
            <a:pPr lvl="4">
              <a:spcBef>
                <a:spcPct val="0"/>
              </a:spcBef>
              <a:buFont typeface="Arial" panose="020B0604020202020204" pitchFamily="34" charset="0"/>
              <a:buChar char="•"/>
            </a:pPr>
            <a:r>
              <a:rPr lang="en-US" altLang="en-US" sz="2000" dirty="0" smtClean="0"/>
              <a:t>Objects </a:t>
            </a:r>
            <a:r>
              <a:rPr lang="en-US" altLang="en-US" sz="2000" dirty="0"/>
              <a:t>synchronized on a nightly </a:t>
            </a:r>
            <a:r>
              <a:rPr lang="en-US" altLang="en-US" sz="2000" dirty="0" smtClean="0"/>
              <a:t>basis </a:t>
            </a:r>
            <a:r>
              <a:rPr lang="en-US" altLang="en-US" sz="2000" dirty="0"/>
              <a:t>(scheduled by customer)</a:t>
            </a:r>
          </a:p>
          <a:p>
            <a:pPr lvl="1"/>
            <a:r>
              <a:rPr lang="en-US" altLang="en-US" sz="2000" dirty="0" smtClean="0"/>
              <a:t>Candidate </a:t>
            </a:r>
            <a:r>
              <a:rPr lang="en-US" altLang="en-US" sz="2000" dirty="0"/>
              <a:t>to New Hire </a:t>
            </a:r>
            <a:r>
              <a:rPr lang="en-US" altLang="en-US" sz="2000" dirty="0" smtClean="0"/>
              <a:t>Conversion </a:t>
            </a:r>
          </a:p>
          <a:p>
            <a:pPr lvl="4"/>
            <a:r>
              <a:rPr lang="en-US" altLang="en-US" sz="2000" dirty="0" smtClean="0"/>
              <a:t>Candidate </a:t>
            </a:r>
            <a:r>
              <a:rPr lang="en-US" altLang="en-US" sz="2000" dirty="0"/>
              <a:t>data imported into Cloud </a:t>
            </a:r>
            <a:r>
              <a:rPr lang="en-US" altLang="en-US" sz="2000" dirty="0" smtClean="0"/>
              <a:t>HR</a:t>
            </a:r>
          </a:p>
          <a:p>
            <a:pPr lvl="1"/>
            <a:r>
              <a:rPr lang="en-US" altLang="en-US" sz="2000" dirty="0" smtClean="0"/>
              <a:t>New </a:t>
            </a:r>
            <a:r>
              <a:rPr lang="en-US" altLang="en-US" sz="2000" dirty="0"/>
              <a:t>Hires </a:t>
            </a:r>
            <a:r>
              <a:rPr lang="en-US" altLang="en-US" sz="2000" dirty="0" smtClean="0"/>
              <a:t>converted </a:t>
            </a:r>
            <a:r>
              <a:rPr lang="en-US" altLang="en-US" sz="2000" dirty="0"/>
              <a:t>into pending workers within Cloud HR</a:t>
            </a:r>
          </a:p>
          <a:p>
            <a:pPr lvl="0"/>
            <a:endParaRPr lang="en-US" sz="2400" b="1" dirty="0" smtClean="0"/>
          </a:p>
        </p:txBody>
      </p:sp>
    </p:spTree>
    <p:extLst>
      <p:ext uri="{BB962C8B-B14F-4D97-AF65-F5344CB8AC3E}">
        <p14:creationId xmlns:p14="http://schemas.microsoft.com/office/powerpoint/2010/main" val="15364198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HCM Cloud: Cloud Recruiting Integration</a:t>
            </a:r>
            <a:endParaRPr lang="en-US" dirty="0"/>
          </a:p>
        </p:txBody>
      </p:sp>
      <p:sp>
        <p:nvSpPr>
          <p:cNvPr id="4" name="Text Placeholder 3"/>
          <p:cNvSpPr txBox="1">
            <a:spLocks/>
          </p:cNvSpPr>
          <p:nvPr/>
        </p:nvSpPr>
        <p:spPr bwMode="auto">
          <a:xfrm>
            <a:off x="5314731" y="2559905"/>
            <a:ext cx="3558700" cy="352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gn="ctr" eaLnBrk="1" hangingPunct="1">
              <a:spcBef>
                <a:spcPct val="0"/>
              </a:spcBef>
              <a:buFontTx/>
              <a:buNone/>
            </a:pPr>
            <a:r>
              <a:rPr lang="en-US" altLang="en-US" sz="1600" b="1"/>
              <a:t>Cloud Recruiting</a:t>
            </a:r>
          </a:p>
        </p:txBody>
      </p:sp>
      <p:sp>
        <p:nvSpPr>
          <p:cNvPr id="7" name="Right Arrow 6"/>
          <p:cNvSpPr/>
          <p:nvPr/>
        </p:nvSpPr>
        <p:spPr>
          <a:xfrm>
            <a:off x="3776087" y="4643319"/>
            <a:ext cx="2771425" cy="981612"/>
          </a:xfrm>
          <a:prstGeom prst="rightArrow">
            <a:avLst/>
          </a:prstGeom>
          <a:solidFill>
            <a:srgbClr val="409DAD"/>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eaLnBrk="1" hangingPunct="1">
              <a:defRPr/>
            </a:pPr>
            <a:r>
              <a:rPr lang="en-US" sz="1600" dirty="0">
                <a:cs typeface="Arial" pitchFamily="34" charset="0"/>
              </a:rPr>
              <a:t>Employee Updates</a:t>
            </a:r>
          </a:p>
        </p:txBody>
      </p:sp>
      <p:sp>
        <p:nvSpPr>
          <p:cNvPr id="8" name="Right Arrow 7"/>
          <p:cNvSpPr/>
          <p:nvPr/>
        </p:nvSpPr>
        <p:spPr>
          <a:xfrm>
            <a:off x="3760415" y="2727392"/>
            <a:ext cx="2771425" cy="981612"/>
          </a:xfrm>
          <a:prstGeom prst="rightArrow">
            <a:avLst/>
          </a:prstGeom>
          <a:solidFill>
            <a:srgbClr val="AA5CAA"/>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eaLnBrk="1" hangingPunct="1">
              <a:defRPr/>
            </a:pPr>
            <a:r>
              <a:rPr lang="en-US" sz="1600" dirty="0">
                <a:cs typeface="Arial" pitchFamily="34" charset="0"/>
              </a:rPr>
              <a:t>Work Structures/OLF</a:t>
            </a:r>
          </a:p>
        </p:txBody>
      </p:sp>
      <p:sp>
        <p:nvSpPr>
          <p:cNvPr id="9" name="Right Arrow 8"/>
          <p:cNvSpPr/>
          <p:nvPr/>
        </p:nvSpPr>
        <p:spPr>
          <a:xfrm flipH="1">
            <a:off x="3505050" y="3767229"/>
            <a:ext cx="2771425" cy="981612"/>
          </a:xfrm>
          <a:prstGeom prst="rightArrow">
            <a:avLst/>
          </a:prstGeom>
          <a:solidFill>
            <a:srgbClr val="BDB694"/>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eaLnBrk="1" hangingPunct="1">
              <a:defRPr/>
            </a:pPr>
            <a:r>
              <a:rPr lang="en-US" sz="1600" dirty="0">
                <a:cs typeface="Arial" pitchFamily="34" charset="0"/>
              </a:rPr>
              <a:t>New Hire Export</a:t>
            </a:r>
          </a:p>
        </p:txBody>
      </p:sp>
      <p:sp>
        <p:nvSpPr>
          <p:cNvPr id="10" name="Text Placeholder 2"/>
          <p:cNvSpPr txBox="1">
            <a:spLocks/>
          </p:cNvSpPr>
          <p:nvPr/>
        </p:nvSpPr>
        <p:spPr bwMode="auto">
          <a:xfrm>
            <a:off x="-277813" y="1328301"/>
            <a:ext cx="42481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9pPr>
          </a:lstStyle>
          <a:p>
            <a:pPr lvl="1" algn="ctr" eaLnBrk="1" hangingPunct="1">
              <a:spcBef>
                <a:spcPct val="0"/>
              </a:spcBef>
              <a:buFontTx/>
              <a:buNone/>
            </a:pPr>
            <a:r>
              <a:rPr lang="en-US" altLang="en-US" sz="2000" b="1" dirty="0" smtClean="0">
                <a:solidFill>
                  <a:schemeClr val="bg1">
                    <a:lumMod val="10000"/>
                  </a:schemeClr>
                </a:solidFill>
              </a:rPr>
              <a:t>HCM Cloud</a:t>
            </a:r>
            <a:endParaRPr lang="en-US" altLang="en-US" sz="2000" b="1" dirty="0">
              <a:solidFill>
                <a:schemeClr val="bg1">
                  <a:lumMod val="10000"/>
                </a:schemeClr>
              </a:solidFill>
            </a:endParaRPr>
          </a:p>
        </p:txBody>
      </p:sp>
      <p:sp>
        <p:nvSpPr>
          <p:cNvPr id="3" name="Rectangle 2"/>
          <p:cNvSpPr/>
          <p:nvPr/>
        </p:nvSpPr>
        <p:spPr>
          <a:xfrm>
            <a:off x="6765272" y="1432534"/>
            <a:ext cx="1726178" cy="400110"/>
          </a:xfrm>
          <a:prstGeom prst="rect">
            <a:avLst/>
          </a:prstGeom>
        </p:spPr>
        <p:txBody>
          <a:bodyPr wrap="none">
            <a:spAutoFit/>
          </a:bodyPr>
          <a:lstStyle/>
          <a:p>
            <a:pPr lvl="1" algn="ctr"/>
            <a:r>
              <a:rPr lang="en-US" altLang="en-US" sz="2000" b="1" dirty="0" smtClean="0">
                <a:solidFill>
                  <a:schemeClr val="bg1">
                    <a:lumMod val="10000"/>
                  </a:schemeClr>
                </a:solidFill>
              </a:rPr>
              <a:t>Recruiting</a:t>
            </a:r>
            <a:endParaRPr lang="en-US" altLang="en-US" sz="2000" b="1" dirty="0">
              <a:solidFill>
                <a:schemeClr val="bg1">
                  <a:lumMod val="10000"/>
                </a:schemeClr>
              </a:solidFill>
            </a:endParaRPr>
          </a:p>
        </p:txBody>
      </p:sp>
      <p:pic>
        <p:nvPicPr>
          <p:cNvPr id="12" name="Picture 11"/>
          <p:cNvPicPr>
            <a:picLocks noChangeAspect="1"/>
          </p:cNvPicPr>
          <p:nvPr/>
        </p:nvPicPr>
        <p:blipFill>
          <a:blip r:embed="rId3"/>
          <a:stretch>
            <a:fillRect/>
          </a:stretch>
        </p:blipFill>
        <p:spPr>
          <a:xfrm>
            <a:off x="646674" y="2570555"/>
            <a:ext cx="2722858" cy="2178286"/>
          </a:xfrm>
          <a:prstGeom prst="rect">
            <a:avLst/>
          </a:prstGeom>
        </p:spPr>
      </p:pic>
      <p:pic>
        <p:nvPicPr>
          <p:cNvPr id="13" name="Picture 12"/>
          <p:cNvPicPr>
            <a:picLocks noChangeAspect="1"/>
          </p:cNvPicPr>
          <p:nvPr/>
        </p:nvPicPr>
        <p:blipFill>
          <a:blip r:embed="rId3"/>
          <a:stretch>
            <a:fillRect/>
          </a:stretch>
        </p:blipFill>
        <p:spPr>
          <a:xfrm>
            <a:off x="6802877" y="2570555"/>
            <a:ext cx="2722858" cy="2178286"/>
          </a:xfrm>
          <a:prstGeom prst="rect">
            <a:avLst/>
          </a:prstGeom>
        </p:spPr>
      </p:pic>
    </p:spTree>
    <p:extLst>
      <p:ext uri="{BB962C8B-B14F-4D97-AF65-F5344CB8AC3E}">
        <p14:creationId xmlns:p14="http://schemas.microsoft.com/office/powerpoint/2010/main" val="8961629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HCM Cloud Integration: Options</a:t>
            </a:r>
            <a:endParaRPr lang="en-US" dirty="0"/>
          </a:p>
        </p:txBody>
      </p:sp>
      <p:sp>
        <p:nvSpPr>
          <p:cNvPr id="3" name="Content Placeholder 2"/>
          <p:cNvSpPr>
            <a:spLocks noGrp="1"/>
          </p:cNvSpPr>
          <p:nvPr>
            <p:ph idx="1"/>
          </p:nvPr>
        </p:nvSpPr>
        <p:spPr/>
        <p:txBody>
          <a:bodyPr>
            <a:normAutofit/>
          </a:bodyPr>
          <a:lstStyle/>
          <a:p>
            <a:pPr lvl="0"/>
            <a:r>
              <a:rPr lang="en-US" sz="2400" b="1" dirty="0" smtClean="0"/>
              <a:t> Out of the Box Integration (OOTB) - Selected</a:t>
            </a:r>
          </a:p>
          <a:p>
            <a:pPr lvl="1"/>
            <a:r>
              <a:rPr lang="en-US" altLang="en-US" sz="2000" dirty="0" smtClean="0"/>
              <a:t>Configure </a:t>
            </a:r>
            <a:r>
              <a:rPr lang="en-US" altLang="en-US" sz="2000" dirty="0" err="1" smtClean="0"/>
              <a:t>Taleo</a:t>
            </a:r>
            <a:r>
              <a:rPr lang="en-US" altLang="en-US" sz="2000" dirty="0"/>
              <a:t> </a:t>
            </a:r>
            <a:r>
              <a:rPr lang="en-US" altLang="en-US" sz="2000" dirty="0" smtClean="0"/>
              <a:t>per OOTB Integration requirements</a:t>
            </a:r>
          </a:p>
          <a:p>
            <a:pPr lvl="1"/>
            <a:r>
              <a:rPr lang="en-US" altLang="en-US" sz="2000" dirty="0" smtClean="0"/>
              <a:t>Oracle supported functionality and zero on-going maintenance</a:t>
            </a:r>
          </a:p>
          <a:p>
            <a:pPr lvl="1"/>
            <a:r>
              <a:rPr lang="en-US" altLang="en-US" sz="2000" dirty="0" smtClean="0"/>
              <a:t>Simple troubleshooting methods</a:t>
            </a:r>
            <a:endParaRPr lang="en-US" altLang="en-US" sz="2000" dirty="0"/>
          </a:p>
          <a:p>
            <a:pPr lvl="0"/>
            <a:endParaRPr lang="en-US" sz="2400" b="1" dirty="0" smtClean="0"/>
          </a:p>
          <a:p>
            <a:pPr lvl="0"/>
            <a:r>
              <a:rPr lang="en-US" sz="2400" b="1" dirty="0" smtClean="0"/>
              <a:t> Custom Integration</a:t>
            </a:r>
          </a:p>
          <a:p>
            <a:pPr lvl="1"/>
            <a:r>
              <a:rPr lang="en-US" altLang="en-US" sz="2000" dirty="0" smtClean="0"/>
              <a:t>Custom design which allows flexibility</a:t>
            </a:r>
          </a:p>
          <a:p>
            <a:pPr lvl="1"/>
            <a:r>
              <a:rPr lang="en-US" altLang="en-US" sz="2000" dirty="0" smtClean="0"/>
              <a:t>Requires development of </a:t>
            </a:r>
            <a:r>
              <a:rPr lang="en-US" altLang="en-US" sz="2000" dirty="0" err="1" smtClean="0"/>
              <a:t>Taleo</a:t>
            </a:r>
            <a:r>
              <a:rPr lang="en-US" altLang="en-US" sz="2000" dirty="0" smtClean="0"/>
              <a:t> Connect Client and import scripts</a:t>
            </a:r>
          </a:p>
          <a:p>
            <a:pPr lvl="1"/>
            <a:r>
              <a:rPr lang="en-US" altLang="en-US" sz="2000" dirty="0" smtClean="0"/>
              <a:t>Difficult troubleshooting and maintenance is handled by the internal team.</a:t>
            </a:r>
          </a:p>
          <a:p>
            <a:pPr lvl="0"/>
            <a:endParaRPr lang="en-US" sz="2400" b="1" dirty="0" smtClean="0"/>
          </a:p>
        </p:txBody>
      </p:sp>
    </p:spTree>
    <p:extLst>
      <p:ext uri="{BB962C8B-B14F-4D97-AF65-F5344CB8AC3E}">
        <p14:creationId xmlns:p14="http://schemas.microsoft.com/office/powerpoint/2010/main" val="3174863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Key Project </a:t>
            </a:r>
            <a:r>
              <a:rPr lang="en-US" dirty="0" smtClean="0"/>
              <a:t>Decision: Historical Recruiting Data</a:t>
            </a:r>
            <a:endParaRPr lang="en-US" dirty="0"/>
          </a:p>
        </p:txBody>
      </p:sp>
      <p:sp>
        <p:nvSpPr>
          <p:cNvPr id="3" name="Content Placeholder 2"/>
          <p:cNvSpPr>
            <a:spLocks noGrp="1"/>
          </p:cNvSpPr>
          <p:nvPr>
            <p:ph idx="1"/>
          </p:nvPr>
        </p:nvSpPr>
        <p:spPr/>
        <p:txBody>
          <a:bodyPr/>
          <a:lstStyle/>
          <a:p>
            <a:pPr lvl="0"/>
            <a:r>
              <a:rPr lang="en-US" sz="2400" dirty="0" smtClean="0"/>
              <a:t>10+ years of candidate resumes</a:t>
            </a:r>
          </a:p>
          <a:p>
            <a:pPr lvl="0"/>
            <a:r>
              <a:rPr lang="en-US" sz="2400" dirty="0" smtClean="0"/>
              <a:t> Professional services – resume searching</a:t>
            </a:r>
          </a:p>
          <a:p>
            <a:pPr lvl="1"/>
            <a:r>
              <a:rPr lang="en-US" sz="2400" dirty="0"/>
              <a:t>How much recruiting history did we want to convert? </a:t>
            </a:r>
            <a:r>
              <a:rPr lang="en-US" sz="2400" i="1" dirty="0"/>
              <a:t>Last 3, 5 years or all?</a:t>
            </a:r>
          </a:p>
          <a:p>
            <a:pPr lvl="1"/>
            <a:r>
              <a:rPr lang="en-US" sz="2400" dirty="0"/>
              <a:t>What type of history did we want to convert and utilize? </a:t>
            </a:r>
            <a:r>
              <a:rPr lang="en-US" sz="2400" i="1" dirty="0"/>
              <a:t>Resumes, former and current applicants, full requisition to applicant history?</a:t>
            </a:r>
          </a:p>
          <a:p>
            <a:pPr lvl="1"/>
            <a:r>
              <a:rPr lang="en-US" sz="2400" dirty="0"/>
              <a:t>What did we want day-one? </a:t>
            </a:r>
            <a:r>
              <a:rPr lang="en-US" sz="2400" i="1" dirty="0"/>
              <a:t>View all former applicants, view all resumes, open requisitions with current applicants, current applicants to log in and see where they were in the applicant and hiring </a:t>
            </a:r>
            <a:r>
              <a:rPr lang="en-US" sz="2400" i="1" dirty="0" smtClean="0"/>
              <a:t>process</a:t>
            </a:r>
          </a:p>
          <a:p>
            <a:pPr lvl="1"/>
            <a:endParaRPr lang="en-US" i="1" dirty="0"/>
          </a:p>
          <a:p>
            <a:pPr marL="274320" lvl="1" indent="0">
              <a:buNone/>
            </a:pPr>
            <a:endParaRPr lang="en-US" i="1" dirty="0"/>
          </a:p>
          <a:p>
            <a:pPr lvl="0"/>
            <a:endParaRPr lang="en-US" dirty="0" smtClean="0"/>
          </a:p>
        </p:txBody>
      </p:sp>
    </p:spTree>
    <p:extLst>
      <p:ext uri="{BB962C8B-B14F-4D97-AF65-F5344CB8AC3E}">
        <p14:creationId xmlns:p14="http://schemas.microsoft.com/office/powerpoint/2010/main" val="3229978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Key Project </a:t>
            </a:r>
            <a:r>
              <a:rPr lang="en-US" dirty="0" smtClean="0"/>
              <a:t>Decision: Migration of Current Open Requisitions</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Requirements:</a:t>
            </a:r>
          </a:p>
          <a:p>
            <a:pPr marL="0" indent="0">
              <a:buNone/>
            </a:pPr>
            <a:endParaRPr lang="en-US" sz="2400" dirty="0"/>
          </a:p>
          <a:p>
            <a:r>
              <a:rPr lang="en-US" sz="2400" dirty="0" smtClean="0"/>
              <a:t> Current open Requisitions converted and posted in </a:t>
            </a:r>
            <a:r>
              <a:rPr lang="en-US" sz="2400" dirty="0" err="1" smtClean="0"/>
              <a:t>Taleo</a:t>
            </a:r>
            <a:endParaRPr lang="en-US" sz="2400" dirty="0" smtClean="0"/>
          </a:p>
          <a:p>
            <a:endParaRPr lang="en-US" sz="2400" dirty="0" smtClean="0"/>
          </a:p>
          <a:p>
            <a:r>
              <a:rPr lang="en-US" sz="2400" dirty="0"/>
              <a:t> </a:t>
            </a:r>
            <a:r>
              <a:rPr lang="en-US" sz="2400" dirty="0" smtClean="0"/>
              <a:t>Existing, active candidates attached to current open Requisitions</a:t>
            </a:r>
          </a:p>
          <a:p>
            <a:endParaRPr lang="en-US" sz="2400" dirty="0" smtClean="0"/>
          </a:p>
          <a:p>
            <a:r>
              <a:rPr lang="en-US" sz="2400" dirty="0" smtClean="0"/>
              <a:t>10</a:t>
            </a:r>
            <a:r>
              <a:rPr lang="en-US" sz="2400" dirty="0"/>
              <a:t>+ years of </a:t>
            </a:r>
            <a:r>
              <a:rPr lang="en-US" sz="2400" dirty="0" smtClean="0"/>
              <a:t>Candidates and Resumes - historical candidates </a:t>
            </a:r>
          </a:p>
          <a:p>
            <a:endParaRPr lang="en-US" sz="2400" dirty="0" smtClean="0"/>
          </a:p>
          <a:p>
            <a:r>
              <a:rPr lang="en-US" sz="2400" dirty="0" smtClean="0"/>
              <a:t> Timing </a:t>
            </a:r>
            <a:r>
              <a:rPr lang="en-US" sz="2400" dirty="0"/>
              <a:t>of </a:t>
            </a:r>
            <a:r>
              <a:rPr lang="en-US" sz="2400" dirty="0" smtClean="0"/>
              <a:t>conversion to minimize downtime in the system and recruiting</a:t>
            </a:r>
            <a:endParaRPr lang="en-US" sz="2400" dirty="0"/>
          </a:p>
          <a:p>
            <a:pPr lvl="0"/>
            <a:endParaRPr lang="en-US" sz="2400" dirty="0" smtClean="0"/>
          </a:p>
          <a:p>
            <a:pPr lvl="0"/>
            <a:endParaRPr lang="en-US" sz="2400" dirty="0"/>
          </a:p>
          <a:p>
            <a:pPr lvl="0"/>
            <a:endParaRPr lang="en-US" sz="2400" dirty="0" smtClean="0"/>
          </a:p>
        </p:txBody>
      </p:sp>
    </p:spTree>
    <p:extLst>
      <p:ext uri="{BB962C8B-B14F-4D97-AF65-F5344CB8AC3E}">
        <p14:creationId xmlns:p14="http://schemas.microsoft.com/office/powerpoint/2010/main" val="2351460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Presenters</a:t>
            </a:r>
            <a:endParaRPr lang="en-US" dirty="0"/>
          </a:p>
        </p:txBody>
      </p:sp>
      <p:sp>
        <p:nvSpPr>
          <p:cNvPr id="3" name="Content Placeholder 2"/>
          <p:cNvSpPr>
            <a:spLocks noGrp="1"/>
          </p:cNvSpPr>
          <p:nvPr>
            <p:ph idx="1"/>
          </p:nvPr>
        </p:nvSpPr>
        <p:spPr/>
        <p:txBody>
          <a:bodyPr/>
          <a:lstStyle/>
          <a:p>
            <a:pPr>
              <a:buNone/>
            </a:pPr>
            <a:r>
              <a:rPr lang="en-US" sz="2400" b="1" dirty="0"/>
              <a:t>	</a:t>
            </a:r>
            <a:r>
              <a:rPr lang="en-US" sz="1600" b="1" dirty="0" smtClean="0"/>
              <a:t>Melody Herbert, ERP Business Analyst, Michael Baker International</a:t>
            </a:r>
          </a:p>
          <a:p>
            <a:pPr>
              <a:buNone/>
            </a:pPr>
            <a:endParaRPr lang="en-US" sz="1600" dirty="0"/>
          </a:p>
          <a:p>
            <a:pPr>
              <a:buNone/>
            </a:pPr>
            <a:r>
              <a:rPr lang="en-US" sz="1600" dirty="0"/>
              <a:t>	Melody is an </a:t>
            </a:r>
            <a:r>
              <a:rPr lang="en-US" sz="1600" dirty="0" smtClean="0"/>
              <a:t>ERP Business </a:t>
            </a:r>
            <a:r>
              <a:rPr lang="en-US" sz="1600" dirty="0"/>
              <a:t>Analyst with 14 years of experience in the HR, Performance Management, Talent, Learning, Recruiting, Compensation and Advanced Benefits space in Oracle </a:t>
            </a:r>
            <a:r>
              <a:rPr lang="en-US" sz="1600" dirty="0" err="1"/>
              <a:t>eBusiness</a:t>
            </a:r>
            <a:r>
              <a:rPr lang="en-US" sz="1600" dirty="0"/>
              <a:t> Suite. In 2016, Melody completed a full suite implementation of HCM Cloud including </a:t>
            </a:r>
            <a:r>
              <a:rPr lang="en-US" sz="1600" dirty="0" err="1"/>
              <a:t>Taleo</a:t>
            </a:r>
            <a:r>
              <a:rPr lang="en-US" sz="1600" dirty="0"/>
              <a:t> Recruiting, Transitions, and Learn. </a:t>
            </a:r>
            <a:endParaRPr lang="en-US" sz="1600" dirty="0" smtClean="0"/>
          </a:p>
          <a:p>
            <a:pPr>
              <a:buNone/>
            </a:pPr>
            <a:endParaRPr lang="en-US" sz="1600" dirty="0"/>
          </a:p>
          <a:p>
            <a:pPr>
              <a:buNone/>
            </a:pPr>
            <a:r>
              <a:rPr lang="en-US" sz="1600" b="1" dirty="0"/>
              <a:t>	Jared Sandbrand, Managing Partner, PEG Consulting </a:t>
            </a:r>
          </a:p>
          <a:p>
            <a:pPr>
              <a:buNone/>
            </a:pPr>
            <a:endParaRPr lang="en-US" sz="1600" dirty="0"/>
          </a:p>
          <a:p>
            <a:pPr>
              <a:buNone/>
            </a:pPr>
            <a:r>
              <a:rPr lang="en-US" sz="1600" dirty="0"/>
              <a:t>	Jared has over 14 years of experience implementing and maintaining Oracle HCM with specific focus on the Talent Management modules. His consulting experiences range from leading US-based projects to managing full-scale International implementations including an organization with employees in 130 countries and 5 official languages. Jared is a subject matter expert on Talent Management with many years experience implementing Oracle </a:t>
            </a:r>
            <a:r>
              <a:rPr lang="en-US" sz="1600" dirty="0" err="1"/>
              <a:t>eBusiness</a:t>
            </a:r>
            <a:r>
              <a:rPr lang="en-US" sz="1600" dirty="0"/>
              <a:t> Suite and transitioning into HCM Cloud bringing Best Practices expertise forward. Jared is a regular presenter at OHUG on Talent Management and Recruiting topics.</a:t>
            </a:r>
            <a:endParaRPr lang="en-US" dirty="0"/>
          </a:p>
        </p:txBody>
      </p:sp>
    </p:spTree>
    <p:extLst>
      <p:ext uri="{BB962C8B-B14F-4D97-AF65-F5344CB8AC3E}">
        <p14:creationId xmlns:p14="http://schemas.microsoft.com/office/powerpoint/2010/main" val="35667917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7" y="325436"/>
            <a:ext cx="11386012" cy="768099"/>
          </a:xfrm>
        </p:spPr>
        <p:txBody>
          <a:bodyPr>
            <a:normAutofit fontScale="90000"/>
          </a:bodyPr>
          <a:lstStyle/>
          <a:p>
            <a:r>
              <a:rPr lang="en-US" dirty="0" smtClean="0"/>
              <a:t>Historical Recruiting Data / Migration of Current Open Requisitions: Conversion Statistics</a:t>
            </a:r>
            <a:endParaRPr lang="en-US" dirty="0"/>
          </a:p>
        </p:txBody>
      </p:sp>
      <p:sp>
        <p:nvSpPr>
          <p:cNvPr id="3" name="Content Placeholder 2"/>
          <p:cNvSpPr>
            <a:spLocks noGrp="1"/>
          </p:cNvSpPr>
          <p:nvPr>
            <p:ph idx="1"/>
          </p:nvPr>
        </p:nvSpPr>
        <p:spPr>
          <a:xfrm>
            <a:off x="406406" y="1527586"/>
            <a:ext cx="11386012" cy="4626471"/>
          </a:xfrm>
        </p:spPr>
        <p:txBody>
          <a:bodyPr>
            <a:normAutofit/>
          </a:bodyPr>
          <a:lstStyle/>
          <a:p>
            <a:pPr lvl="0"/>
            <a:r>
              <a:rPr lang="en-US" sz="2400" dirty="0" smtClean="0"/>
              <a:t> 511 open, active requisitions </a:t>
            </a:r>
            <a:r>
              <a:rPr lang="en-US" sz="2400" dirty="0"/>
              <a:t>successfully </a:t>
            </a:r>
            <a:r>
              <a:rPr lang="en-US" sz="2400" dirty="0" smtClean="0"/>
              <a:t>loaded</a:t>
            </a:r>
          </a:p>
          <a:p>
            <a:pPr lvl="0"/>
            <a:endParaRPr lang="en-US" sz="2400" dirty="0"/>
          </a:p>
          <a:p>
            <a:pPr lvl="0"/>
            <a:r>
              <a:rPr lang="en-US" sz="2400" dirty="0" smtClean="0"/>
              <a:t> 6,258 active, candidate records </a:t>
            </a:r>
            <a:r>
              <a:rPr lang="en-US" sz="2400" dirty="0"/>
              <a:t>attached to the </a:t>
            </a:r>
            <a:r>
              <a:rPr lang="en-US" sz="2400" dirty="0" smtClean="0"/>
              <a:t>requisitions</a:t>
            </a:r>
            <a:endParaRPr lang="en-US" sz="2400" dirty="0"/>
          </a:p>
          <a:p>
            <a:pPr lvl="0"/>
            <a:endParaRPr lang="en-US" sz="2400" dirty="0" smtClean="0"/>
          </a:p>
          <a:p>
            <a:pPr lvl="0"/>
            <a:r>
              <a:rPr lang="en-US" sz="2400" dirty="0" smtClean="0"/>
              <a:t> 124,121</a:t>
            </a:r>
            <a:r>
              <a:rPr lang="en-US" sz="2400" dirty="0"/>
              <a:t> </a:t>
            </a:r>
            <a:r>
              <a:rPr lang="en-US" sz="2400" dirty="0" smtClean="0"/>
              <a:t>Historical Candidates </a:t>
            </a:r>
            <a:r>
              <a:rPr lang="en-US" sz="2400" dirty="0"/>
              <a:t>successfully </a:t>
            </a:r>
            <a:r>
              <a:rPr lang="en-US" sz="2400" dirty="0" smtClean="0"/>
              <a:t>uploaded</a:t>
            </a:r>
            <a:endParaRPr lang="en-US" sz="2400" dirty="0"/>
          </a:p>
          <a:p>
            <a:pPr lvl="0"/>
            <a:endParaRPr lang="en-US" sz="2400" dirty="0" smtClean="0"/>
          </a:p>
          <a:p>
            <a:pPr lvl="0"/>
            <a:r>
              <a:rPr lang="en-US" sz="2400" dirty="0" smtClean="0"/>
              <a:t> 134,459 Historical Resumes (and other documents) </a:t>
            </a:r>
            <a:r>
              <a:rPr lang="en-US" sz="2400" dirty="0"/>
              <a:t>successfully </a:t>
            </a:r>
            <a:r>
              <a:rPr lang="en-US" sz="2400" dirty="0" smtClean="0"/>
              <a:t>uploaded</a:t>
            </a:r>
            <a:endParaRPr lang="en-US" sz="2400" dirty="0"/>
          </a:p>
          <a:p>
            <a:pPr marL="0" lvl="0" indent="0">
              <a:buNone/>
            </a:pPr>
            <a:endParaRPr lang="en-US" sz="2400" dirty="0" smtClean="0"/>
          </a:p>
        </p:txBody>
      </p:sp>
    </p:spTree>
    <p:extLst>
      <p:ext uri="{BB962C8B-B14F-4D97-AF65-F5344CB8AC3E}">
        <p14:creationId xmlns:p14="http://schemas.microsoft.com/office/powerpoint/2010/main" val="34539565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Key Project Decision: Process </a:t>
            </a:r>
            <a:r>
              <a:rPr lang="en-US" dirty="0" smtClean="0"/>
              <a:t>Re-design Opportunities</a:t>
            </a:r>
            <a:endParaRPr lang="en-US" dirty="0"/>
          </a:p>
        </p:txBody>
      </p:sp>
      <p:sp>
        <p:nvSpPr>
          <p:cNvPr id="3" name="Content Placeholder 2"/>
          <p:cNvSpPr>
            <a:spLocks noGrp="1"/>
          </p:cNvSpPr>
          <p:nvPr>
            <p:ph idx="1"/>
          </p:nvPr>
        </p:nvSpPr>
        <p:spPr/>
        <p:txBody>
          <a:bodyPr/>
          <a:lstStyle/>
          <a:p>
            <a:pPr lvl="0"/>
            <a:r>
              <a:rPr lang="en-US" sz="2400" dirty="0" smtClean="0"/>
              <a:t>Review Talent Acquisition Strategy with key stakeholders</a:t>
            </a:r>
          </a:p>
          <a:p>
            <a:pPr marL="0" lvl="0" indent="0">
              <a:buNone/>
            </a:pPr>
            <a:endParaRPr lang="en-US" sz="2400" dirty="0" smtClean="0"/>
          </a:p>
          <a:p>
            <a:pPr lvl="0"/>
            <a:r>
              <a:rPr lang="en-US" sz="2400" dirty="0" smtClean="0"/>
              <a:t>Identify candidate and recruiter experience improvements</a:t>
            </a:r>
          </a:p>
          <a:p>
            <a:pPr lvl="1"/>
            <a:r>
              <a:rPr lang="en-US" sz="2400" dirty="0" smtClean="0"/>
              <a:t>Applicant workflow – streamline and improve user experiences</a:t>
            </a:r>
          </a:p>
          <a:p>
            <a:pPr lvl="1"/>
            <a:r>
              <a:rPr lang="en-US" sz="2400" dirty="0" smtClean="0"/>
              <a:t>Recruiter workflow – improve candidate search functions, automate candidate workflow steps</a:t>
            </a:r>
          </a:p>
          <a:p>
            <a:pPr lvl="1"/>
            <a:r>
              <a:rPr lang="en-US" sz="2400" dirty="0" smtClean="0"/>
              <a:t>New Hire workflow – use of Transitions on-boarding tasks </a:t>
            </a:r>
            <a:endParaRPr lang="en-US" sz="2400" dirty="0"/>
          </a:p>
          <a:p>
            <a:pPr lvl="0"/>
            <a:endParaRPr lang="en-US" sz="2400" dirty="0" smtClean="0"/>
          </a:p>
          <a:p>
            <a:pPr lvl="0"/>
            <a:r>
              <a:rPr lang="en-US" sz="2400" dirty="0" smtClean="0"/>
              <a:t>Social media integration, third-party tools</a:t>
            </a:r>
          </a:p>
          <a:p>
            <a:pPr lvl="0"/>
            <a:endParaRPr lang="en-US" dirty="0"/>
          </a:p>
          <a:p>
            <a:pPr lvl="0"/>
            <a:endParaRPr lang="en-US" dirty="0" smtClean="0"/>
          </a:p>
          <a:p>
            <a:pPr lvl="0"/>
            <a:endParaRPr lang="en-US" dirty="0"/>
          </a:p>
          <a:p>
            <a:pPr lvl="0"/>
            <a:endParaRPr lang="en-US" dirty="0"/>
          </a:p>
        </p:txBody>
      </p:sp>
    </p:spTree>
    <p:extLst>
      <p:ext uri="{BB962C8B-B14F-4D97-AF65-F5344CB8AC3E}">
        <p14:creationId xmlns:p14="http://schemas.microsoft.com/office/powerpoint/2010/main" val="26506475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Key Project Decision: Implementation </a:t>
            </a:r>
            <a:r>
              <a:rPr lang="en-US" dirty="0" smtClean="0"/>
              <a:t>Outcomes</a:t>
            </a:r>
            <a:endParaRPr lang="en-US" dirty="0"/>
          </a:p>
        </p:txBody>
      </p:sp>
      <p:sp>
        <p:nvSpPr>
          <p:cNvPr id="3" name="Content Placeholder 2"/>
          <p:cNvSpPr>
            <a:spLocks noGrp="1"/>
          </p:cNvSpPr>
          <p:nvPr>
            <p:ph idx="1"/>
          </p:nvPr>
        </p:nvSpPr>
        <p:spPr/>
        <p:txBody>
          <a:bodyPr>
            <a:normAutofit lnSpcReduction="10000"/>
          </a:bodyPr>
          <a:lstStyle/>
          <a:p>
            <a:pPr lvl="0"/>
            <a:r>
              <a:rPr lang="en-US" sz="2400" dirty="0"/>
              <a:t> </a:t>
            </a:r>
            <a:r>
              <a:rPr lang="en-US" sz="2400" dirty="0" smtClean="0"/>
              <a:t>Align </a:t>
            </a:r>
            <a:r>
              <a:rPr lang="en-US" sz="2400" dirty="0" err="1" smtClean="0"/>
              <a:t>SmartOrg</a:t>
            </a:r>
            <a:r>
              <a:rPr lang="en-US" sz="2400" dirty="0"/>
              <a:t> </a:t>
            </a:r>
            <a:r>
              <a:rPr lang="en-US" sz="2400" dirty="0" smtClean="0"/>
              <a:t>with HCM Cloud enabling OOTB integration between </a:t>
            </a:r>
            <a:r>
              <a:rPr lang="en-US" sz="2400" dirty="0" err="1" smtClean="0"/>
              <a:t>Taleo</a:t>
            </a:r>
            <a:r>
              <a:rPr lang="en-US" sz="2400" dirty="0" smtClean="0"/>
              <a:t> and HCM</a:t>
            </a:r>
          </a:p>
          <a:p>
            <a:pPr marL="0" lvl="0" indent="0">
              <a:buNone/>
            </a:pPr>
            <a:r>
              <a:rPr lang="en-US" sz="2400" dirty="0" smtClean="0"/>
              <a:t> </a:t>
            </a:r>
          </a:p>
          <a:p>
            <a:pPr lvl="0"/>
            <a:r>
              <a:rPr lang="en-US" sz="2400" dirty="0" smtClean="0"/>
              <a:t> Conversion of ~125,000 applicants/candidates with resumes and documents </a:t>
            </a:r>
          </a:p>
          <a:p>
            <a:pPr lvl="0"/>
            <a:endParaRPr lang="en-US" sz="2400" dirty="0" smtClean="0"/>
          </a:p>
          <a:p>
            <a:pPr lvl="0"/>
            <a:r>
              <a:rPr lang="en-US" sz="2400" dirty="0" smtClean="0"/>
              <a:t> Multiple Career </a:t>
            </a:r>
            <a:r>
              <a:rPr lang="en-US" sz="2400" dirty="0"/>
              <a:t>Sections</a:t>
            </a:r>
          </a:p>
          <a:p>
            <a:pPr lvl="1"/>
            <a:r>
              <a:rPr lang="en-US" sz="2400" dirty="0"/>
              <a:t>Ease of </a:t>
            </a:r>
            <a:r>
              <a:rPr lang="en-US" sz="2400" dirty="0" smtClean="0"/>
              <a:t>application process/improves user experience</a:t>
            </a:r>
            <a:endParaRPr lang="en-US" sz="2400" dirty="0"/>
          </a:p>
          <a:p>
            <a:pPr lvl="1"/>
            <a:r>
              <a:rPr lang="en-US" sz="2400" dirty="0"/>
              <a:t>OFCCP Purposes</a:t>
            </a:r>
          </a:p>
          <a:p>
            <a:pPr lvl="0"/>
            <a:endParaRPr lang="en-US" sz="2400" dirty="0" smtClean="0"/>
          </a:p>
          <a:p>
            <a:pPr lvl="0"/>
            <a:r>
              <a:rPr lang="en-US" sz="2400" dirty="0" smtClean="0"/>
              <a:t>Transitions</a:t>
            </a:r>
            <a:endParaRPr lang="en-US" sz="2400" dirty="0"/>
          </a:p>
          <a:p>
            <a:pPr lvl="1"/>
            <a:r>
              <a:rPr lang="en-US" sz="2400" dirty="0"/>
              <a:t>E-Offer </a:t>
            </a:r>
            <a:r>
              <a:rPr lang="en-US" sz="2400" dirty="0" smtClean="0"/>
              <a:t>Process + two distinct on-boarding flows</a:t>
            </a:r>
          </a:p>
          <a:p>
            <a:pPr lvl="0"/>
            <a:endParaRPr lang="en-US" sz="2400" dirty="0" smtClean="0"/>
          </a:p>
          <a:p>
            <a:pPr lvl="0"/>
            <a:r>
              <a:rPr lang="en-US" sz="2400" dirty="0" smtClean="0"/>
              <a:t> Limited downtime during conversion to go-live phase.</a:t>
            </a:r>
            <a:endParaRPr lang="en-US" sz="2400" dirty="0"/>
          </a:p>
        </p:txBody>
      </p:sp>
    </p:spTree>
    <p:extLst>
      <p:ext uri="{BB962C8B-B14F-4D97-AF65-F5344CB8AC3E}">
        <p14:creationId xmlns:p14="http://schemas.microsoft.com/office/powerpoint/2010/main" val="34051838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We’re Live in the Cloud!! </a:t>
            </a:r>
            <a:endParaRPr lang="en-US" dirty="0"/>
          </a:p>
        </p:txBody>
      </p:sp>
      <p:sp>
        <p:nvSpPr>
          <p:cNvPr id="3" name="Content Placeholder 2"/>
          <p:cNvSpPr>
            <a:spLocks noGrp="1"/>
          </p:cNvSpPr>
          <p:nvPr>
            <p:ph idx="1"/>
          </p:nvPr>
        </p:nvSpPr>
        <p:spPr/>
        <p:txBody>
          <a:bodyPr>
            <a:normAutofit/>
          </a:bodyPr>
          <a:lstStyle/>
          <a:p>
            <a:pPr lvl="0"/>
            <a:r>
              <a:rPr lang="en-US" sz="2400" dirty="0" smtClean="0"/>
              <a:t> All </a:t>
            </a:r>
            <a:r>
              <a:rPr lang="en-US" sz="2400" dirty="0"/>
              <a:t>open </a:t>
            </a:r>
            <a:r>
              <a:rPr lang="en-US" sz="2400" dirty="0" err="1"/>
              <a:t>reqs</a:t>
            </a:r>
            <a:r>
              <a:rPr lang="en-US" sz="2400" dirty="0"/>
              <a:t> with </a:t>
            </a:r>
            <a:r>
              <a:rPr lang="en-US" sz="2400" dirty="0" smtClean="0"/>
              <a:t>current, active </a:t>
            </a:r>
            <a:r>
              <a:rPr lang="en-US" sz="2400" dirty="0"/>
              <a:t>applicants </a:t>
            </a:r>
            <a:r>
              <a:rPr lang="en-US" sz="2400" dirty="0" smtClean="0"/>
              <a:t>converted successfully</a:t>
            </a:r>
          </a:p>
          <a:p>
            <a:pPr marL="0" lvl="0" indent="0">
              <a:buNone/>
            </a:pPr>
            <a:endParaRPr lang="en-US" sz="2400" dirty="0"/>
          </a:p>
          <a:p>
            <a:pPr lvl="0"/>
            <a:r>
              <a:rPr lang="en-US" sz="2400" dirty="0" smtClean="0"/>
              <a:t> All </a:t>
            </a:r>
            <a:r>
              <a:rPr lang="en-US" sz="2400" dirty="0"/>
              <a:t>historical applicants/candidates/resumes and documents </a:t>
            </a:r>
            <a:r>
              <a:rPr lang="en-US" sz="2400" dirty="0" smtClean="0"/>
              <a:t>converted</a:t>
            </a:r>
          </a:p>
          <a:p>
            <a:pPr lvl="0"/>
            <a:endParaRPr lang="en-US" sz="2400" dirty="0"/>
          </a:p>
          <a:p>
            <a:r>
              <a:rPr lang="en-US" sz="2400" dirty="0"/>
              <a:t> HCM </a:t>
            </a:r>
            <a:r>
              <a:rPr lang="en-US" sz="2400" dirty="0" smtClean="0"/>
              <a:t>to </a:t>
            </a:r>
            <a:r>
              <a:rPr lang="en-US" sz="2400" dirty="0" err="1" smtClean="0"/>
              <a:t>Taleo</a:t>
            </a:r>
            <a:r>
              <a:rPr lang="en-US" sz="2400" dirty="0" smtClean="0"/>
              <a:t> and New Hire import integration processes </a:t>
            </a:r>
            <a:r>
              <a:rPr lang="en-US" sz="2400" dirty="0"/>
              <a:t>fully functional</a:t>
            </a:r>
          </a:p>
          <a:p>
            <a:pPr lvl="0"/>
            <a:endParaRPr lang="en-US" sz="2400" dirty="0" smtClean="0"/>
          </a:p>
          <a:p>
            <a:pPr lvl="0"/>
            <a:r>
              <a:rPr lang="en-US" sz="2400" dirty="0" smtClean="0"/>
              <a:t> Transition/Onboarding processes </a:t>
            </a:r>
            <a:r>
              <a:rPr lang="en-US" sz="2400" dirty="0"/>
              <a:t>fully </a:t>
            </a:r>
            <a:r>
              <a:rPr lang="en-US" sz="2400" dirty="0" smtClean="0"/>
              <a:t>functional and available for use </a:t>
            </a:r>
            <a:endParaRPr lang="en-US" sz="2400" dirty="0"/>
          </a:p>
          <a:p>
            <a:pPr lvl="0"/>
            <a:endParaRPr lang="en-US" sz="2400" dirty="0" smtClean="0"/>
          </a:p>
          <a:p>
            <a:pPr lvl="0"/>
            <a:r>
              <a:rPr lang="en-US" sz="2400" dirty="0" smtClean="0"/>
              <a:t> Immediate Candidate and Employee </a:t>
            </a:r>
            <a:r>
              <a:rPr lang="en-US" sz="2400" dirty="0"/>
              <a:t>access to </a:t>
            </a:r>
            <a:r>
              <a:rPr lang="en-US" sz="2400" dirty="0" err="1" smtClean="0"/>
              <a:t>Taleo</a:t>
            </a:r>
            <a:r>
              <a:rPr lang="en-US" sz="2400" dirty="0" smtClean="0"/>
              <a:t> </a:t>
            </a:r>
          </a:p>
          <a:p>
            <a:pPr lvl="0"/>
            <a:endParaRPr lang="en-US" sz="2400" dirty="0"/>
          </a:p>
          <a:p>
            <a:pPr lvl="0"/>
            <a:r>
              <a:rPr lang="en-US" sz="2400" dirty="0" smtClean="0"/>
              <a:t> Reporting of recruiting activities and management of OOTB integration is live</a:t>
            </a:r>
            <a:endParaRPr lang="en-US" sz="2400" dirty="0"/>
          </a:p>
        </p:txBody>
      </p:sp>
    </p:spTree>
    <p:extLst>
      <p:ext uri="{BB962C8B-B14F-4D97-AF65-F5344CB8AC3E}">
        <p14:creationId xmlns:p14="http://schemas.microsoft.com/office/powerpoint/2010/main" val="17930965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Does </a:t>
            </a:r>
            <a:r>
              <a:rPr lang="en-US" dirty="0" err="1" smtClean="0"/>
              <a:t>Taleo</a:t>
            </a:r>
            <a:r>
              <a:rPr lang="en-US" dirty="0" smtClean="0"/>
              <a:t> Address Needs?</a:t>
            </a:r>
            <a:endParaRPr lang="en-US" dirty="0"/>
          </a:p>
        </p:txBody>
      </p:sp>
      <p:sp>
        <p:nvSpPr>
          <p:cNvPr id="3" name="Content Placeholder 2"/>
          <p:cNvSpPr>
            <a:spLocks noGrp="1"/>
          </p:cNvSpPr>
          <p:nvPr>
            <p:ph idx="1"/>
          </p:nvPr>
        </p:nvSpPr>
        <p:spPr/>
        <p:txBody>
          <a:bodyPr>
            <a:normAutofit/>
          </a:bodyPr>
          <a:lstStyle/>
          <a:p>
            <a:pPr lvl="0"/>
            <a:r>
              <a:rPr lang="en-US" sz="2400" dirty="0" smtClean="0"/>
              <a:t> Streamlined, simple, user-friendly candidate process</a:t>
            </a:r>
          </a:p>
          <a:p>
            <a:pPr lvl="0"/>
            <a:endParaRPr lang="en-US" sz="2400" dirty="0" smtClean="0"/>
          </a:p>
          <a:p>
            <a:pPr lvl="0"/>
            <a:r>
              <a:rPr lang="en-US" sz="2400" dirty="0" smtClean="0"/>
              <a:t> Improved candidate search functionality</a:t>
            </a:r>
          </a:p>
          <a:p>
            <a:pPr lvl="0"/>
            <a:endParaRPr lang="en-US" sz="2400" dirty="0" smtClean="0"/>
          </a:p>
          <a:p>
            <a:pPr lvl="0"/>
            <a:r>
              <a:rPr lang="en-US" sz="2400" dirty="0" smtClean="0"/>
              <a:t> Migrate </a:t>
            </a:r>
            <a:r>
              <a:rPr lang="en-US" sz="2400" dirty="0"/>
              <a:t>from paper </a:t>
            </a:r>
            <a:r>
              <a:rPr lang="en-US" sz="2400" dirty="0" smtClean="0"/>
              <a:t>Offer processes </a:t>
            </a:r>
            <a:r>
              <a:rPr lang="en-US" sz="2400" dirty="0"/>
              <a:t>to </a:t>
            </a:r>
            <a:r>
              <a:rPr lang="en-US" sz="2400" dirty="0" smtClean="0"/>
              <a:t>automation – 12 offer letters with 20+ selectable options</a:t>
            </a:r>
            <a:endParaRPr lang="en-US" sz="2400" dirty="0"/>
          </a:p>
          <a:p>
            <a:pPr lvl="0"/>
            <a:endParaRPr lang="en-US" sz="2400" dirty="0" smtClean="0"/>
          </a:p>
          <a:p>
            <a:r>
              <a:rPr lang="en-US" sz="2400" dirty="0" smtClean="0"/>
              <a:t> Automated </a:t>
            </a:r>
            <a:r>
              <a:rPr lang="en-US" sz="2400" dirty="0"/>
              <a:t>on-boarding </a:t>
            </a:r>
            <a:r>
              <a:rPr lang="en-US" sz="2400" dirty="0" smtClean="0"/>
              <a:t>process</a:t>
            </a:r>
          </a:p>
          <a:p>
            <a:pPr marL="0" indent="0">
              <a:buNone/>
            </a:pPr>
            <a:endParaRPr lang="en-US" sz="2400" dirty="0"/>
          </a:p>
          <a:p>
            <a:pPr lvl="0"/>
            <a:r>
              <a:rPr lang="en-US" sz="2400" dirty="0" smtClean="0"/>
              <a:t> Time savings </a:t>
            </a:r>
            <a:r>
              <a:rPr lang="en-US" sz="2400" dirty="0"/>
              <a:t>for </a:t>
            </a:r>
            <a:r>
              <a:rPr lang="en-US" sz="2400" dirty="0" err="1" smtClean="0"/>
              <a:t>Talent&amp;Mobility</a:t>
            </a:r>
            <a:r>
              <a:rPr lang="en-US" sz="2400" dirty="0" smtClean="0"/>
              <a:t> Coordinators</a:t>
            </a:r>
          </a:p>
          <a:p>
            <a:pPr lvl="0"/>
            <a:endParaRPr lang="en-US" sz="2400" dirty="0" smtClean="0"/>
          </a:p>
          <a:p>
            <a:pPr lvl="0"/>
            <a:r>
              <a:rPr lang="en-US" sz="2400" dirty="0" smtClean="0"/>
              <a:t> Reporting capabilities much improved </a:t>
            </a:r>
            <a:endParaRPr lang="en-US" sz="2400" dirty="0"/>
          </a:p>
        </p:txBody>
      </p:sp>
    </p:spTree>
    <p:extLst>
      <p:ext uri="{BB962C8B-B14F-4D97-AF65-F5344CB8AC3E}">
        <p14:creationId xmlns:p14="http://schemas.microsoft.com/office/powerpoint/2010/main" val="37294116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Plans for the Future</a:t>
            </a:r>
            <a:endParaRPr lang="en-US" dirty="0"/>
          </a:p>
        </p:txBody>
      </p:sp>
      <p:sp>
        <p:nvSpPr>
          <p:cNvPr id="3" name="Content Placeholder 2"/>
          <p:cNvSpPr>
            <a:spLocks noGrp="1"/>
          </p:cNvSpPr>
          <p:nvPr>
            <p:ph idx="1"/>
          </p:nvPr>
        </p:nvSpPr>
        <p:spPr/>
        <p:txBody>
          <a:bodyPr>
            <a:normAutofit/>
          </a:bodyPr>
          <a:lstStyle/>
          <a:p>
            <a:pPr marL="0" indent="0">
              <a:buNone/>
            </a:pPr>
            <a:r>
              <a:rPr lang="en-US" sz="2400" b="1" dirty="0"/>
              <a:t>Current state:</a:t>
            </a:r>
          </a:p>
          <a:p>
            <a:pPr lvl="0"/>
            <a:r>
              <a:rPr lang="en-US" sz="2400" dirty="0" smtClean="0"/>
              <a:t> Full life cycle candidate experience from initial application to post-offer steps </a:t>
            </a:r>
            <a:endParaRPr lang="en-US" sz="2400" dirty="0"/>
          </a:p>
          <a:p>
            <a:pPr lvl="0"/>
            <a:r>
              <a:rPr lang="en-US" sz="2400" dirty="0" smtClean="0"/>
              <a:t> Incorporated third-party tools from </a:t>
            </a:r>
            <a:r>
              <a:rPr lang="en-US" sz="2400" dirty="0" err="1" smtClean="0"/>
              <a:t>Careerbuilder</a:t>
            </a:r>
            <a:endParaRPr lang="en-US" sz="2400" dirty="0"/>
          </a:p>
          <a:p>
            <a:pPr lvl="0"/>
            <a:r>
              <a:rPr lang="en-US" sz="2400" dirty="0" smtClean="0"/>
              <a:t> Full life cycle candidate to </a:t>
            </a:r>
            <a:r>
              <a:rPr lang="en-US" sz="2400" dirty="0"/>
              <a:t>new hire integration</a:t>
            </a:r>
          </a:p>
          <a:p>
            <a:endParaRPr lang="en-US" sz="2400" dirty="0"/>
          </a:p>
          <a:p>
            <a:pPr marL="0" indent="0">
              <a:buNone/>
            </a:pPr>
            <a:r>
              <a:rPr lang="en-US" sz="2400" b="1" dirty="0"/>
              <a:t>Future </a:t>
            </a:r>
            <a:r>
              <a:rPr lang="en-US" sz="2400" b="1" dirty="0" smtClean="0"/>
              <a:t>state:</a:t>
            </a:r>
            <a:endParaRPr lang="en-US" sz="2400" b="1" dirty="0"/>
          </a:p>
          <a:p>
            <a:pPr lvl="0"/>
            <a:r>
              <a:rPr lang="en-US" sz="2400" dirty="0" smtClean="0"/>
              <a:t> Keep </a:t>
            </a:r>
            <a:r>
              <a:rPr lang="en-US" sz="2400" dirty="0"/>
              <a:t>taking advantage of integrating third-party tools </a:t>
            </a:r>
            <a:r>
              <a:rPr lang="en-US" sz="2400" dirty="0" smtClean="0"/>
              <a:t>(Background </a:t>
            </a:r>
            <a:r>
              <a:rPr lang="en-US" sz="2400" dirty="0"/>
              <a:t>check, I9 processing)</a:t>
            </a:r>
          </a:p>
          <a:p>
            <a:pPr lvl="0"/>
            <a:r>
              <a:rPr lang="en-US" sz="2400" dirty="0" smtClean="0"/>
              <a:t> Mobile </a:t>
            </a:r>
            <a:r>
              <a:rPr lang="en-US" sz="2400" dirty="0"/>
              <a:t>recruiting app opportunity</a:t>
            </a:r>
          </a:p>
          <a:p>
            <a:pPr lvl="0"/>
            <a:r>
              <a:rPr lang="en-US" sz="2400" dirty="0" smtClean="0"/>
              <a:t> University </a:t>
            </a:r>
            <a:r>
              <a:rPr lang="en-US" sz="2400" dirty="0"/>
              <a:t>recruiting app </a:t>
            </a:r>
          </a:p>
        </p:txBody>
      </p:sp>
    </p:spTree>
    <p:extLst>
      <p:ext uri="{BB962C8B-B14F-4D97-AF65-F5344CB8AC3E}">
        <p14:creationId xmlns:p14="http://schemas.microsoft.com/office/powerpoint/2010/main" val="2629994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Knowledge Transfer</a:t>
            </a:r>
            <a:endParaRPr lang="en-US" dirty="0"/>
          </a:p>
        </p:txBody>
      </p:sp>
      <p:sp>
        <p:nvSpPr>
          <p:cNvPr id="3" name="Content Placeholder 2"/>
          <p:cNvSpPr>
            <a:spLocks noGrp="1"/>
          </p:cNvSpPr>
          <p:nvPr>
            <p:ph idx="1"/>
          </p:nvPr>
        </p:nvSpPr>
        <p:spPr/>
        <p:txBody>
          <a:bodyPr>
            <a:normAutofit/>
          </a:bodyPr>
          <a:lstStyle/>
          <a:p>
            <a:r>
              <a:rPr lang="en-US" sz="2400" dirty="0" smtClean="0"/>
              <a:t> Prepare for Release Upgrades </a:t>
            </a:r>
          </a:p>
          <a:p>
            <a:pPr lvl="1"/>
            <a:r>
              <a:rPr lang="en-US" sz="2400" dirty="0" smtClean="0"/>
              <a:t>Cloud vs </a:t>
            </a:r>
            <a:r>
              <a:rPr lang="en-US" sz="2400" dirty="0"/>
              <a:t>EBS upgrade model </a:t>
            </a:r>
            <a:endParaRPr lang="en-US" sz="2400" dirty="0" smtClean="0"/>
          </a:p>
          <a:p>
            <a:pPr marL="274320" lvl="1" indent="0">
              <a:buNone/>
            </a:pPr>
            <a:endParaRPr lang="en-US" sz="2400" dirty="0" smtClean="0"/>
          </a:p>
          <a:p>
            <a:r>
              <a:rPr lang="en-US" sz="2400" dirty="0" smtClean="0"/>
              <a:t> Validate Data: HTML formatting issues converting </a:t>
            </a:r>
            <a:r>
              <a:rPr lang="en-US" sz="2400" dirty="0" err="1" smtClean="0"/>
              <a:t>iRecruitment</a:t>
            </a:r>
            <a:r>
              <a:rPr lang="en-US" sz="2400" dirty="0" smtClean="0"/>
              <a:t> requisitions to </a:t>
            </a:r>
            <a:r>
              <a:rPr lang="en-US" sz="2400" dirty="0" err="1" smtClean="0"/>
              <a:t>Taleo</a:t>
            </a:r>
            <a:endParaRPr lang="en-US" sz="2400" dirty="0" smtClean="0"/>
          </a:p>
          <a:p>
            <a:endParaRPr lang="en-US" sz="2400" dirty="0" smtClean="0"/>
          </a:p>
          <a:p>
            <a:r>
              <a:rPr lang="en-US" sz="2400" dirty="0"/>
              <a:t> </a:t>
            </a:r>
            <a:r>
              <a:rPr lang="en-US" sz="2400" dirty="0" smtClean="0"/>
              <a:t>Convert Ahead of Schedule: </a:t>
            </a:r>
            <a:r>
              <a:rPr lang="en-US" sz="2400" dirty="0"/>
              <a:t>r</a:t>
            </a:r>
            <a:r>
              <a:rPr lang="en-US" sz="2400" dirty="0" smtClean="0"/>
              <a:t>educe </a:t>
            </a:r>
            <a:r>
              <a:rPr lang="en-US" sz="2400" dirty="0"/>
              <a:t>n</a:t>
            </a:r>
            <a:r>
              <a:rPr lang="en-US" sz="2400" dirty="0" smtClean="0"/>
              <a:t>umber of days impacting Recruiting functions</a:t>
            </a:r>
          </a:p>
          <a:p>
            <a:pPr lvl="1"/>
            <a:r>
              <a:rPr lang="en-US" sz="2400" dirty="0" smtClean="0"/>
              <a:t>~135,000 attachment conversion</a:t>
            </a:r>
          </a:p>
          <a:p>
            <a:pPr marL="0" lvl="0" indent="0">
              <a:buNone/>
            </a:pPr>
            <a:endParaRPr lang="en-US" sz="2400" dirty="0"/>
          </a:p>
        </p:txBody>
      </p:sp>
    </p:spTree>
    <p:extLst>
      <p:ext uri="{BB962C8B-B14F-4D97-AF65-F5344CB8AC3E}">
        <p14:creationId xmlns:p14="http://schemas.microsoft.com/office/powerpoint/2010/main" val="3423232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Q&amp;A</a:t>
            </a:r>
            <a:endParaRPr lang="en-US" dirty="0"/>
          </a:p>
        </p:txBody>
      </p:sp>
      <p:sp>
        <p:nvSpPr>
          <p:cNvPr id="3" name="Content Placeholder 2"/>
          <p:cNvSpPr>
            <a:spLocks noGrp="1"/>
          </p:cNvSpPr>
          <p:nvPr>
            <p:ph idx="1"/>
          </p:nvPr>
        </p:nvSpPr>
        <p:spPr/>
        <p:txBody>
          <a:bodyPr>
            <a:normAutofit/>
          </a:bodyPr>
          <a:lstStyle/>
          <a:p>
            <a:pPr algn="ctr">
              <a:buNone/>
            </a:pPr>
            <a:r>
              <a:rPr lang="en-US" sz="5400" b="1" dirty="0">
                <a:solidFill>
                  <a:srgbClr val="0E7092"/>
                </a:solidFill>
              </a:rPr>
              <a:t>THANK YOU!</a:t>
            </a:r>
          </a:p>
          <a:p>
            <a:pPr>
              <a:buNone/>
            </a:pPr>
            <a:endParaRPr lang="en-US" sz="3200" dirty="0" smtClean="0">
              <a:solidFill>
                <a:srgbClr val="0E7092"/>
              </a:solidFill>
            </a:endParaRPr>
          </a:p>
          <a:p>
            <a:pPr>
              <a:buNone/>
            </a:pPr>
            <a:endParaRPr lang="en-US" sz="3200" dirty="0">
              <a:solidFill>
                <a:srgbClr val="0E7092"/>
              </a:solidFill>
            </a:endParaRPr>
          </a:p>
          <a:p>
            <a:pPr>
              <a:buNone/>
            </a:pPr>
            <a:endParaRPr lang="en-US" sz="3200" dirty="0">
              <a:solidFill>
                <a:srgbClr val="0E7092"/>
              </a:solidFill>
            </a:endParaRPr>
          </a:p>
          <a:p>
            <a:pPr>
              <a:buNone/>
            </a:pPr>
            <a:r>
              <a:rPr lang="en-US" sz="2800" b="1" dirty="0" smtClean="0">
                <a:solidFill>
                  <a:srgbClr val="0E7092"/>
                </a:solidFill>
              </a:rPr>
              <a:t>Melody Herbert</a:t>
            </a:r>
            <a:r>
              <a:rPr lang="en-US" sz="2800" b="1" dirty="0">
                <a:solidFill>
                  <a:srgbClr val="0E7092"/>
                </a:solidFill>
              </a:rPr>
              <a:t>						</a:t>
            </a:r>
            <a:r>
              <a:rPr lang="en-US" sz="2800" b="1" dirty="0" smtClean="0">
                <a:solidFill>
                  <a:srgbClr val="0E7092"/>
                </a:solidFill>
              </a:rPr>
              <a:t>					Jared </a:t>
            </a:r>
            <a:r>
              <a:rPr lang="en-US" sz="2800" b="1" dirty="0">
                <a:solidFill>
                  <a:srgbClr val="0E7092"/>
                </a:solidFill>
              </a:rPr>
              <a:t>Sandbrand</a:t>
            </a:r>
          </a:p>
          <a:p>
            <a:pPr>
              <a:buNone/>
            </a:pPr>
            <a:r>
              <a:rPr lang="en-US" sz="2000" dirty="0" smtClean="0">
                <a:solidFill>
                  <a:srgbClr val="0E7092"/>
                </a:solidFill>
              </a:rPr>
              <a:t>Michael Baker International</a:t>
            </a:r>
            <a:r>
              <a:rPr lang="en-US" sz="2000" dirty="0">
                <a:solidFill>
                  <a:srgbClr val="0E7092"/>
                </a:solidFill>
              </a:rPr>
              <a:t>				</a:t>
            </a:r>
            <a:r>
              <a:rPr lang="en-US" sz="2000" dirty="0" smtClean="0">
                <a:solidFill>
                  <a:srgbClr val="0E7092"/>
                </a:solidFill>
              </a:rPr>
              <a:t>						PEG </a:t>
            </a:r>
            <a:r>
              <a:rPr lang="en-US" sz="2000" dirty="0">
                <a:solidFill>
                  <a:srgbClr val="0E7092"/>
                </a:solidFill>
              </a:rPr>
              <a:t>Consulting</a:t>
            </a:r>
          </a:p>
          <a:p>
            <a:pPr>
              <a:buNone/>
            </a:pPr>
            <a:r>
              <a:rPr lang="en-US" sz="2000" dirty="0" smtClean="0">
                <a:solidFill>
                  <a:srgbClr val="0E7092"/>
                </a:solidFill>
              </a:rPr>
              <a:t>mherbert@mbakerintl.com</a:t>
            </a:r>
            <a:r>
              <a:rPr lang="en-US" sz="2000" dirty="0">
                <a:solidFill>
                  <a:srgbClr val="0E7092"/>
                </a:solidFill>
              </a:rPr>
              <a:t>				</a:t>
            </a:r>
            <a:r>
              <a:rPr lang="en-US" sz="2000" dirty="0" smtClean="0">
                <a:solidFill>
                  <a:srgbClr val="0E7092"/>
                </a:solidFill>
              </a:rPr>
              <a:t>						jsandbrand@pegconsulting.com</a:t>
            </a:r>
            <a:endParaRPr lang="en-US" sz="2000" dirty="0">
              <a:solidFill>
                <a:srgbClr val="0E7092"/>
              </a:solidFill>
            </a:endParaRPr>
          </a:p>
          <a:p>
            <a:pPr>
              <a:buNone/>
            </a:pPr>
            <a:r>
              <a:rPr lang="en-US" sz="2400" dirty="0">
                <a:hlinkClick r:id="rId3"/>
              </a:rPr>
              <a:t>barbara.busquet@pery.com</a:t>
            </a:r>
            <a:r>
              <a:rPr lang="en-US" sz="2400" dirty="0"/>
              <a:t>			</a:t>
            </a:r>
            <a:r>
              <a:rPr lang="en-US" sz="2400" dirty="0">
                <a:hlinkClick r:id="rId4"/>
              </a:rPr>
              <a:t>jsandbrand@pegconsulting.com</a:t>
            </a:r>
            <a:r>
              <a:rPr lang="en-US" sz="2400" dirty="0"/>
              <a:t>	</a:t>
            </a:r>
          </a:p>
          <a:p>
            <a:endParaRPr lang="en-US" sz="2400" dirty="0"/>
          </a:p>
        </p:txBody>
      </p:sp>
    </p:spTree>
    <p:extLst>
      <p:ext uri="{BB962C8B-B14F-4D97-AF65-F5344CB8AC3E}">
        <p14:creationId xmlns:p14="http://schemas.microsoft.com/office/powerpoint/2010/main" val="1340797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Michael Baker International</a:t>
            </a:r>
            <a:endParaRPr lang="en-US" dirty="0"/>
          </a:p>
        </p:txBody>
      </p:sp>
      <p:sp>
        <p:nvSpPr>
          <p:cNvPr id="3" name="Content Placeholder 2"/>
          <p:cNvSpPr>
            <a:spLocks noGrp="1"/>
          </p:cNvSpPr>
          <p:nvPr>
            <p:ph idx="1"/>
          </p:nvPr>
        </p:nvSpPr>
        <p:spPr/>
        <p:txBody>
          <a:bodyPr/>
          <a:lstStyle/>
          <a:p>
            <a:pPr marL="342900" indent="-342900"/>
            <a:r>
              <a:rPr lang="en-US" sz="2400" dirty="0"/>
              <a:t>Legacy dating back to </a:t>
            </a:r>
            <a:r>
              <a:rPr lang="en-US" sz="2400" dirty="0" smtClean="0"/>
              <a:t>1940</a:t>
            </a:r>
          </a:p>
          <a:p>
            <a:pPr marL="342900" indent="-342900"/>
            <a:r>
              <a:rPr lang="en-US" sz="2400" dirty="0"/>
              <a:t>Global provider of engineering and consulting services, which include:</a:t>
            </a:r>
          </a:p>
          <a:p>
            <a:pPr lvl="1"/>
            <a:r>
              <a:rPr lang="en-US" sz="1900" dirty="0"/>
              <a:t>Planning</a:t>
            </a:r>
          </a:p>
          <a:p>
            <a:pPr lvl="1"/>
            <a:r>
              <a:rPr lang="en-US" sz="1900" dirty="0"/>
              <a:t>Architecture</a:t>
            </a:r>
          </a:p>
          <a:p>
            <a:pPr lvl="1"/>
            <a:r>
              <a:rPr lang="en-US" sz="1900" dirty="0"/>
              <a:t>Environmental </a:t>
            </a:r>
          </a:p>
          <a:p>
            <a:pPr lvl="1"/>
            <a:r>
              <a:rPr lang="en-US" sz="1900" dirty="0"/>
              <a:t>Construction</a:t>
            </a:r>
          </a:p>
          <a:p>
            <a:pPr lvl="1"/>
            <a:r>
              <a:rPr lang="en-US" sz="1900" dirty="0"/>
              <a:t>Program management</a:t>
            </a:r>
          </a:p>
          <a:p>
            <a:pPr lvl="1"/>
            <a:r>
              <a:rPr lang="en-US" sz="1900" dirty="0"/>
              <a:t>Full life-cycle support services</a:t>
            </a:r>
          </a:p>
          <a:p>
            <a:pPr lvl="1"/>
            <a:r>
              <a:rPr lang="en-US" sz="1900" dirty="0"/>
              <a:t>Information technology solutions</a:t>
            </a:r>
          </a:p>
          <a:p>
            <a:pPr marL="342900" indent="-342900"/>
            <a:r>
              <a:rPr lang="en-US" sz="2400" dirty="0"/>
              <a:t>More than 6,000 employees in 90+ domestic offices and numerous international locations</a:t>
            </a:r>
          </a:p>
          <a:p>
            <a:pPr marL="342900" indent="-342900"/>
            <a:r>
              <a:rPr lang="en-US" sz="2400" dirty="0"/>
              <a:t>Consistently ranked by </a:t>
            </a:r>
            <a:r>
              <a:rPr lang="en-US" sz="2400" i="1" dirty="0"/>
              <a:t>Engineering News-Record </a:t>
            </a:r>
            <a:r>
              <a:rPr lang="en-US" sz="2400" dirty="0"/>
              <a:t>in the top 8 percent of professional design services firms</a:t>
            </a:r>
          </a:p>
          <a:p>
            <a:pPr marL="0" indent="0">
              <a:buNone/>
            </a:pPr>
            <a:endParaRPr lang="en-US" dirty="0"/>
          </a:p>
          <a:p>
            <a:pPr marL="0" indent="0">
              <a:buNone/>
            </a:pPr>
            <a:endParaRPr lang="en-US" b="1" i="1" dirty="0"/>
          </a:p>
        </p:txBody>
      </p:sp>
    </p:spTree>
    <p:extLst>
      <p:ext uri="{BB962C8B-B14F-4D97-AF65-F5344CB8AC3E}">
        <p14:creationId xmlns:p14="http://schemas.microsoft.com/office/powerpoint/2010/main" val="2939600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PEG Consulting</a:t>
            </a:r>
            <a:endParaRPr lang="en-US" dirty="0"/>
          </a:p>
        </p:txBody>
      </p:sp>
      <p:sp>
        <p:nvSpPr>
          <p:cNvPr id="5" name="Content Placeholder 2"/>
          <p:cNvSpPr>
            <a:spLocks noGrp="1"/>
          </p:cNvSpPr>
          <p:nvPr>
            <p:ph idx="1"/>
          </p:nvPr>
        </p:nvSpPr>
        <p:spPr>
          <a:xfrm>
            <a:off x="406406" y="961698"/>
            <a:ext cx="11386012" cy="5192360"/>
          </a:xfrm>
        </p:spPr>
        <p:txBody>
          <a:bodyPr>
            <a:normAutofit fontScale="92500" lnSpcReduction="10000"/>
          </a:bodyPr>
          <a:lstStyle/>
          <a:p>
            <a:pPr marL="0" lvl="0" indent="0">
              <a:buNone/>
            </a:pPr>
            <a:endParaRPr lang="en-US" sz="2400" b="1" dirty="0" smtClean="0"/>
          </a:p>
          <a:p>
            <a:pPr marL="285750" indent="-285750"/>
            <a:r>
              <a:rPr lang="en-US" sz="2400" dirty="0" smtClean="0"/>
              <a:t>Boutique </a:t>
            </a:r>
            <a:r>
              <a:rPr lang="en-US" sz="2400" dirty="0"/>
              <a:t>firm delivering </a:t>
            </a:r>
            <a:r>
              <a:rPr lang="en-US" sz="2400" dirty="0" smtClean="0"/>
              <a:t>premium HCM consulting services:</a:t>
            </a:r>
          </a:p>
          <a:p>
            <a:pPr marL="651510" lvl="1" indent="-285750"/>
            <a:r>
              <a:rPr lang="en-US" dirty="0" smtClean="0"/>
              <a:t>Oracle </a:t>
            </a:r>
            <a:r>
              <a:rPr lang="en-US" dirty="0"/>
              <a:t>HCM Cloud implementation services</a:t>
            </a:r>
          </a:p>
          <a:p>
            <a:pPr marL="651510" lvl="1" indent="-285750"/>
            <a:r>
              <a:rPr lang="en-US" dirty="0" smtClean="0"/>
              <a:t>HCM </a:t>
            </a:r>
            <a:r>
              <a:rPr lang="en-US" dirty="0" err="1" smtClean="0"/>
              <a:t>eBusiness</a:t>
            </a:r>
            <a:r>
              <a:rPr lang="en-US" dirty="0" smtClean="0"/>
              <a:t> </a:t>
            </a:r>
            <a:r>
              <a:rPr lang="en-US" dirty="0"/>
              <a:t>Suite implementation services</a:t>
            </a:r>
          </a:p>
          <a:p>
            <a:pPr marL="651510" lvl="1" indent="-285750"/>
            <a:r>
              <a:rPr lang="en-US" dirty="0" err="1" smtClean="0"/>
              <a:t>Taleo</a:t>
            </a:r>
            <a:r>
              <a:rPr lang="en-US" dirty="0" smtClean="0"/>
              <a:t> </a:t>
            </a:r>
            <a:r>
              <a:rPr lang="en-US" dirty="0"/>
              <a:t>Enterprise </a:t>
            </a:r>
            <a:r>
              <a:rPr lang="en-US" dirty="0" smtClean="0"/>
              <a:t>implementation services</a:t>
            </a:r>
          </a:p>
          <a:p>
            <a:pPr marL="651510" lvl="1" indent="-285750"/>
            <a:r>
              <a:rPr lang="en-US" dirty="0" smtClean="0"/>
              <a:t>Cloud Reporting</a:t>
            </a:r>
          </a:p>
          <a:p>
            <a:pPr marL="651510" lvl="1" indent="-285750"/>
            <a:r>
              <a:rPr lang="en-US" dirty="0" smtClean="0"/>
              <a:t>Managed Support for HCM Cloud, </a:t>
            </a:r>
            <a:r>
              <a:rPr lang="en-US" dirty="0" err="1" smtClean="0"/>
              <a:t>Taleo</a:t>
            </a:r>
            <a:r>
              <a:rPr lang="en-US" dirty="0" smtClean="0"/>
              <a:t>, and </a:t>
            </a:r>
            <a:r>
              <a:rPr lang="en-US" dirty="0" err="1" smtClean="0"/>
              <a:t>eBusiness</a:t>
            </a:r>
            <a:r>
              <a:rPr lang="en-US" dirty="0" smtClean="0"/>
              <a:t> Suite.</a:t>
            </a:r>
          </a:p>
          <a:p>
            <a:pPr marL="0" indent="0">
              <a:buNone/>
            </a:pPr>
            <a:endParaRPr lang="en-US" sz="2400" dirty="0" smtClean="0"/>
          </a:p>
          <a:p>
            <a:pPr marL="285750" indent="-285750"/>
            <a:r>
              <a:rPr lang="en-US" sz="2400" dirty="0" smtClean="0"/>
              <a:t>PEG </a:t>
            </a:r>
            <a:r>
              <a:rPr lang="en-US" sz="2400" dirty="0"/>
              <a:t>Consulting was founded in 2006 to create a firm that would place its clients’ interests and employee’s interests ahead of short term financial goals, believing this approach would deliver long term success for all </a:t>
            </a:r>
            <a:r>
              <a:rPr lang="en-US" sz="2400" dirty="0" smtClean="0"/>
              <a:t>parties</a:t>
            </a:r>
          </a:p>
          <a:p>
            <a:pPr marL="0" indent="0">
              <a:buNone/>
            </a:pPr>
            <a:endParaRPr lang="en-US" sz="2400" dirty="0" smtClean="0"/>
          </a:p>
          <a:p>
            <a:pPr marL="285750" indent="-285750"/>
            <a:r>
              <a:rPr lang="en-US" sz="2400" dirty="0" smtClean="0"/>
              <a:t>Gold </a:t>
            </a:r>
            <a:r>
              <a:rPr lang="en-US" sz="2400" dirty="0"/>
              <a:t>Partner on Oracle Partner </a:t>
            </a:r>
            <a:r>
              <a:rPr lang="en-US" sz="2400" dirty="0" smtClean="0"/>
              <a:t>Network</a:t>
            </a:r>
          </a:p>
          <a:p>
            <a:pPr marL="0" indent="0">
              <a:buNone/>
            </a:pPr>
            <a:endParaRPr lang="en-US" sz="2400" dirty="0" smtClean="0"/>
          </a:p>
          <a:p>
            <a:pPr marL="285750" indent="-285750"/>
            <a:r>
              <a:rPr lang="en-US" sz="2400" dirty="0" smtClean="0"/>
              <a:t>One </a:t>
            </a:r>
            <a:r>
              <a:rPr lang="en-US" sz="2400" dirty="0"/>
              <a:t>of first companies to receive HCM Cloud specialization</a:t>
            </a:r>
          </a:p>
          <a:p>
            <a:pPr marL="0" lvl="0" indent="0">
              <a:buNone/>
            </a:pPr>
            <a:endParaRPr lang="en-US" dirty="0" smtClean="0"/>
          </a:p>
        </p:txBody>
      </p:sp>
    </p:spTree>
    <p:extLst>
      <p:ext uri="{BB962C8B-B14F-4D97-AF65-F5344CB8AC3E}">
        <p14:creationId xmlns:p14="http://schemas.microsoft.com/office/powerpoint/2010/main" val="30520743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HCM Cloud: Project Roadmap</a:t>
            </a:r>
            <a:endParaRPr lang="en-US" dirty="0"/>
          </a:p>
        </p:txBody>
      </p:sp>
      <p:sp>
        <p:nvSpPr>
          <p:cNvPr id="3" name="Content Placeholder 2"/>
          <p:cNvSpPr>
            <a:spLocks noGrp="1"/>
          </p:cNvSpPr>
          <p:nvPr>
            <p:ph idx="1"/>
          </p:nvPr>
        </p:nvSpPr>
        <p:spPr/>
        <p:txBody>
          <a:bodyPr>
            <a:normAutofit/>
          </a:bodyPr>
          <a:lstStyle/>
          <a:p>
            <a:pPr marL="0" lvl="0" indent="0">
              <a:buNone/>
            </a:pPr>
            <a:r>
              <a:rPr lang="en-US" sz="2400" b="1" dirty="0" smtClean="0"/>
              <a:t>Oracle platform status </a:t>
            </a:r>
          </a:p>
          <a:p>
            <a:pPr marL="0" lvl="0" indent="0">
              <a:buNone/>
            </a:pPr>
            <a:endParaRPr lang="en-US" sz="2400" dirty="0" smtClean="0"/>
          </a:p>
          <a:p>
            <a:pPr marL="285750" indent="-285750"/>
            <a:r>
              <a:rPr lang="en-US" sz="2400" dirty="0" smtClean="0"/>
              <a:t>Oracle E-Business Suite, v.12.2.4 </a:t>
            </a:r>
            <a:r>
              <a:rPr lang="en-US" sz="2400" dirty="0"/>
              <a:t>(</a:t>
            </a:r>
            <a:r>
              <a:rPr lang="en-US" sz="2400" dirty="0" smtClean="0"/>
              <a:t>2002 - Present) </a:t>
            </a:r>
            <a:r>
              <a:rPr lang="en-US" sz="2400" dirty="0"/>
              <a:t>– </a:t>
            </a:r>
            <a:r>
              <a:rPr lang="en-US" sz="2400" dirty="0" smtClean="0"/>
              <a:t>Full Financial Suite, </a:t>
            </a:r>
            <a:r>
              <a:rPr lang="en-US" sz="2400" dirty="0"/>
              <a:t>Project Accounting, </a:t>
            </a:r>
            <a:r>
              <a:rPr lang="en-US" sz="2400" dirty="0" smtClean="0"/>
              <a:t>Sales </a:t>
            </a:r>
          </a:p>
          <a:p>
            <a:pPr marL="285750" indent="-285750"/>
            <a:r>
              <a:rPr lang="en-US" sz="2400" dirty="0" smtClean="0"/>
              <a:t>Oracle E-Business Suite, v. 12.2.4(2006-2016) - Core HR, Advanced </a:t>
            </a:r>
            <a:r>
              <a:rPr lang="en-US" sz="2400" dirty="0"/>
              <a:t>Benefits, </a:t>
            </a:r>
            <a:r>
              <a:rPr lang="en-US" sz="2400" dirty="0" err="1"/>
              <a:t>iRecruitment</a:t>
            </a:r>
            <a:r>
              <a:rPr lang="en-US" sz="2400" dirty="0"/>
              <a:t>, </a:t>
            </a:r>
            <a:r>
              <a:rPr lang="en-US" sz="2400" dirty="0" smtClean="0"/>
              <a:t>Learning Management, Compensation Workbench, Performance Management</a:t>
            </a:r>
            <a:endParaRPr lang="en-US" sz="2400" dirty="0"/>
          </a:p>
          <a:p>
            <a:pPr marL="285750" indent="-285750"/>
            <a:r>
              <a:rPr lang="en-US" sz="2400" dirty="0" smtClean="0"/>
              <a:t>HCM Cloud (2016 - Present), Release 11 – HCM, Benefits, </a:t>
            </a:r>
            <a:r>
              <a:rPr lang="en-US" sz="2400" dirty="0" err="1" smtClean="0"/>
              <a:t>Taleo</a:t>
            </a:r>
            <a:r>
              <a:rPr lang="en-US" sz="2400" dirty="0" smtClean="0"/>
              <a:t> Recruiting, </a:t>
            </a:r>
            <a:r>
              <a:rPr lang="en-US" sz="2400" dirty="0" err="1" smtClean="0"/>
              <a:t>Taleo</a:t>
            </a:r>
            <a:r>
              <a:rPr lang="en-US" sz="2400" dirty="0" smtClean="0"/>
              <a:t> Learn, Goal and Performance Management, Talent Review and Succession Planning, Workforce Compensation</a:t>
            </a:r>
            <a:endParaRPr lang="en-US" sz="2400" dirty="0"/>
          </a:p>
          <a:p>
            <a:pPr marL="285750" indent="-285750"/>
            <a:r>
              <a:rPr lang="en-US" sz="2400" dirty="0" smtClean="0"/>
              <a:t>ERP Cloud for Financial, Project Accounting future – 3 years</a:t>
            </a:r>
          </a:p>
          <a:p>
            <a:pPr marL="0" lvl="0" indent="0">
              <a:buNone/>
            </a:pPr>
            <a:endParaRPr lang="en-US" dirty="0" smtClean="0"/>
          </a:p>
        </p:txBody>
      </p:sp>
    </p:spTree>
    <p:extLst>
      <p:ext uri="{BB962C8B-B14F-4D97-AF65-F5344CB8AC3E}">
        <p14:creationId xmlns:p14="http://schemas.microsoft.com/office/powerpoint/2010/main" val="2770240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HCM Cloud: Project Roadmap</a:t>
            </a:r>
            <a:endParaRPr lang="en-US" dirty="0"/>
          </a:p>
        </p:txBody>
      </p:sp>
      <p:sp>
        <p:nvSpPr>
          <p:cNvPr id="3" name="Content Placeholder 2"/>
          <p:cNvSpPr>
            <a:spLocks noGrp="1"/>
          </p:cNvSpPr>
          <p:nvPr>
            <p:ph idx="1"/>
          </p:nvPr>
        </p:nvSpPr>
        <p:spPr/>
        <p:txBody>
          <a:bodyPr>
            <a:normAutofit fontScale="77500" lnSpcReduction="20000"/>
          </a:bodyPr>
          <a:lstStyle/>
          <a:p>
            <a:pPr marL="0" lvl="0" indent="0">
              <a:buNone/>
            </a:pPr>
            <a:r>
              <a:rPr lang="en-US" sz="3100" b="1" dirty="0"/>
              <a:t>Project Timeline</a:t>
            </a:r>
          </a:p>
          <a:p>
            <a:pPr marL="285750" indent="-285750"/>
            <a:r>
              <a:rPr lang="en-US" sz="2300" dirty="0"/>
              <a:t>March 2016 – Go-live October 2016</a:t>
            </a:r>
          </a:p>
          <a:p>
            <a:pPr marL="0" indent="0">
              <a:buNone/>
            </a:pPr>
            <a:endParaRPr lang="en-US" sz="2400" b="1" dirty="0" smtClean="0"/>
          </a:p>
          <a:p>
            <a:pPr marL="0" indent="0">
              <a:buNone/>
            </a:pPr>
            <a:r>
              <a:rPr lang="en-US" sz="3100" b="1" dirty="0" smtClean="0"/>
              <a:t>Project Implementation</a:t>
            </a:r>
          </a:p>
          <a:p>
            <a:pPr marL="342900" indent="-342900"/>
            <a:r>
              <a:rPr lang="en-US" sz="2300" dirty="0"/>
              <a:t>HCM Cloud – HCM, Benefits, </a:t>
            </a:r>
            <a:r>
              <a:rPr lang="en-US" sz="2300" dirty="0" err="1"/>
              <a:t>Taleo</a:t>
            </a:r>
            <a:r>
              <a:rPr lang="en-US" sz="2300" dirty="0"/>
              <a:t> Recruiting, </a:t>
            </a:r>
            <a:r>
              <a:rPr lang="en-US" sz="2300" dirty="0" err="1"/>
              <a:t>Taleo</a:t>
            </a:r>
            <a:r>
              <a:rPr lang="en-US" sz="2300" dirty="0"/>
              <a:t> Learn, Goal and Performance Management, Workforce </a:t>
            </a:r>
            <a:r>
              <a:rPr lang="en-US" sz="2300" dirty="0" smtClean="0"/>
              <a:t>Compensation, Talent Review and Succession Planning</a:t>
            </a:r>
            <a:endParaRPr lang="en-US" sz="2300" dirty="0"/>
          </a:p>
          <a:p>
            <a:pPr marL="0" indent="0">
              <a:buNone/>
            </a:pPr>
            <a:endParaRPr lang="en-US" sz="2400" b="1" dirty="0" smtClean="0"/>
          </a:p>
          <a:p>
            <a:pPr marL="0" indent="0">
              <a:buNone/>
            </a:pPr>
            <a:r>
              <a:rPr lang="en-US" sz="3100" b="1" dirty="0" smtClean="0"/>
              <a:t>Project Go-live Goals</a:t>
            </a:r>
          </a:p>
          <a:p>
            <a:pPr marL="0" indent="0">
              <a:buNone/>
            </a:pPr>
            <a:endParaRPr lang="en-US" sz="2400" dirty="0"/>
          </a:p>
          <a:p>
            <a:pPr marL="0" indent="0">
              <a:buNone/>
            </a:pPr>
            <a:r>
              <a:rPr lang="en-US" sz="2100" b="1" dirty="0" smtClean="0"/>
              <a:t>Day one readiness:</a:t>
            </a:r>
          </a:p>
          <a:p>
            <a:pPr marL="342900" indent="-342900"/>
            <a:r>
              <a:rPr lang="en-US" sz="1600" dirty="0" smtClean="0"/>
              <a:t>HR Transactions</a:t>
            </a:r>
          </a:p>
          <a:p>
            <a:pPr marL="342900" indent="-342900"/>
            <a:r>
              <a:rPr lang="en-US" sz="1600" dirty="0" smtClean="0"/>
              <a:t>Applicant</a:t>
            </a:r>
          </a:p>
          <a:p>
            <a:pPr marL="342900" indent="-342900"/>
            <a:r>
              <a:rPr lang="en-US" sz="1600" dirty="0" smtClean="0"/>
              <a:t>New Hires</a:t>
            </a:r>
          </a:p>
          <a:p>
            <a:pPr marL="342900" indent="-342900"/>
            <a:r>
              <a:rPr lang="en-US" sz="1600" dirty="0" smtClean="0"/>
              <a:t>Benefit life events</a:t>
            </a:r>
          </a:p>
          <a:p>
            <a:pPr marL="342900" indent="-342900"/>
            <a:r>
              <a:rPr lang="en-US" sz="1600" dirty="0" smtClean="0"/>
              <a:t>Employee and Manager Self Service</a:t>
            </a:r>
          </a:p>
          <a:p>
            <a:pPr marL="342900" indent="-342900"/>
            <a:r>
              <a:rPr lang="en-US" sz="1600" dirty="0" smtClean="0"/>
              <a:t>Learning</a:t>
            </a:r>
          </a:p>
          <a:p>
            <a:pPr marL="342900" indent="-342900"/>
            <a:endParaRPr lang="en-US" sz="1600" dirty="0" smtClean="0"/>
          </a:p>
          <a:p>
            <a:pPr marL="0" indent="0">
              <a:buNone/>
            </a:pPr>
            <a:r>
              <a:rPr lang="en-US" sz="2100" b="1" dirty="0" smtClean="0"/>
              <a:t>Go-live readiness for:</a:t>
            </a:r>
          </a:p>
          <a:p>
            <a:pPr marL="285750" indent="-285750"/>
            <a:r>
              <a:rPr lang="en-US" sz="1600" dirty="0" smtClean="0"/>
              <a:t>Benefits Open Enrollment – November 2016</a:t>
            </a:r>
          </a:p>
          <a:p>
            <a:pPr marL="285750" indent="-285750"/>
            <a:r>
              <a:rPr lang="en-US" sz="1600" dirty="0" smtClean="0"/>
              <a:t>Performance Management – November 2016</a:t>
            </a:r>
          </a:p>
          <a:p>
            <a:pPr marL="285750" indent="-285750"/>
            <a:r>
              <a:rPr lang="en-US" sz="1600" dirty="0" smtClean="0"/>
              <a:t>Workforce Compensation – March 2017</a:t>
            </a:r>
          </a:p>
          <a:p>
            <a:pPr marL="285750" indent="-285750"/>
            <a:endParaRPr lang="en-US" dirty="0"/>
          </a:p>
        </p:txBody>
      </p:sp>
    </p:spTree>
    <p:extLst>
      <p:ext uri="{BB962C8B-B14F-4D97-AF65-F5344CB8AC3E}">
        <p14:creationId xmlns:p14="http://schemas.microsoft.com/office/powerpoint/2010/main" val="17441469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Pain Point Drivers: HR</a:t>
            </a:r>
            <a:endParaRPr lang="en-US" dirty="0"/>
          </a:p>
        </p:txBody>
      </p:sp>
      <p:sp>
        <p:nvSpPr>
          <p:cNvPr id="3" name="Content Placeholder 2"/>
          <p:cNvSpPr>
            <a:spLocks noGrp="1"/>
          </p:cNvSpPr>
          <p:nvPr>
            <p:ph idx="1"/>
          </p:nvPr>
        </p:nvSpPr>
        <p:spPr/>
        <p:txBody>
          <a:bodyPr/>
          <a:lstStyle/>
          <a:p>
            <a:pPr lvl="0"/>
            <a:r>
              <a:rPr lang="en-US" sz="2400" dirty="0"/>
              <a:t>Manager Self Service activities and views were very limited in EBS</a:t>
            </a:r>
          </a:p>
          <a:p>
            <a:pPr lvl="0"/>
            <a:r>
              <a:rPr lang="en-US" sz="2400" dirty="0"/>
              <a:t>Limited reporting capabilities in EBS</a:t>
            </a:r>
          </a:p>
          <a:p>
            <a:pPr lvl="0"/>
            <a:r>
              <a:rPr lang="en-US" sz="2400" dirty="0"/>
              <a:t>Executive management and line managers </a:t>
            </a:r>
            <a:r>
              <a:rPr lang="en-US" sz="2400" dirty="0" smtClean="0"/>
              <a:t>required more </a:t>
            </a:r>
            <a:r>
              <a:rPr lang="en-US" sz="2400" dirty="0"/>
              <a:t>visibility into employee information.</a:t>
            </a:r>
          </a:p>
          <a:p>
            <a:pPr lvl="0"/>
            <a:r>
              <a:rPr lang="en-US" sz="2400" dirty="0"/>
              <a:t>Use of Core HR in EBS more as a data repository instead of a management </a:t>
            </a:r>
            <a:r>
              <a:rPr lang="en-US" sz="2400" dirty="0" smtClean="0"/>
              <a:t>tool</a:t>
            </a:r>
          </a:p>
          <a:p>
            <a:r>
              <a:rPr lang="en-US" sz="2400" dirty="0" smtClean="0"/>
              <a:t>Merger </a:t>
            </a:r>
            <a:r>
              <a:rPr lang="en-US" sz="2400" dirty="0"/>
              <a:t>and Acquisition activity since </a:t>
            </a:r>
            <a:r>
              <a:rPr lang="en-US" sz="2400" dirty="0" smtClean="0"/>
              <a:t>2006 – lead to multiple business unit requirements in the use of HR and Recruiting system efforts</a:t>
            </a:r>
            <a:endParaRPr lang="en-US" sz="2400" dirty="0"/>
          </a:p>
          <a:p>
            <a:pPr lvl="1"/>
            <a:r>
              <a:rPr lang="en-US" sz="2400" dirty="0"/>
              <a:t>Merged six companies (~5,000 employees)</a:t>
            </a:r>
          </a:p>
          <a:p>
            <a:pPr lvl="1"/>
            <a:r>
              <a:rPr lang="en-US" sz="2400" dirty="0"/>
              <a:t>Sold one division (~3,000 </a:t>
            </a:r>
            <a:r>
              <a:rPr lang="en-US" sz="2400" dirty="0" smtClean="0"/>
              <a:t>employees)</a:t>
            </a:r>
            <a:endParaRPr lang="en-US" sz="2400" dirty="0"/>
          </a:p>
          <a:p>
            <a:pPr lvl="0"/>
            <a:endParaRPr lang="en-US" sz="2400" dirty="0"/>
          </a:p>
        </p:txBody>
      </p:sp>
    </p:spTree>
    <p:extLst>
      <p:ext uri="{BB962C8B-B14F-4D97-AF65-F5344CB8AC3E}">
        <p14:creationId xmlns:p14="http://schemas.microsoft.com/office/powerpoint/2010/main" val="798100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Pain Point Drivers: </a:t>
            </a:r>
            <a:r>
              <a:rPr lang="en-US" dirty="0" err="1" smtClean="0"/>
              <a:t>iRecruitment</a:t>
            </a:r>
            <a:endParaRPr lang="en-US" dirty="0"/>
          </a:p>
        </p:txBody>
      </p:sp>
      <p:sp>
        <p:nvSpPr>
          <p:cNvPr id="3" name="Content Placeholder 2"/>
          <p:cNvSpPr>
            <a:spLocks noGrp="1"/>
          </p:cNvSpPr>
          <p:nvPr>
            <p:ph idx="1"/>
          </p:nvPr>
        </p:nvSpPr>
        <p:spPr/>
        <p:txBody>
          <a:bodyPr/>
          <a:lstStyle/>
          <a:p>
            <a:pPr lvl="0"/>
            <a:r>
              <a:rPr lang="en-US" sz="2400" dirty="0"/>
              <a:t>Manual on-boarding process</a:t>
            </a:r>
          </a:p>
          <a:p>
            <a:pPr lvl="0"/>
            <a:r>
              <a:rPr lang="en-US" sz="2400" dirty="0" smtClean="0"/>
              <a:t>Applicant and Resume search </a:t>
            </a:r>
            <a:r>
              <a:rPr lang="en-US" sz="2400" dirty="0"/>
              <a:t>feature was limited in EBS</a:t>
            </a:r>
          </a:p>
          <a:p>
            <a:pPr lvl="0"/>
            <a:r>
              <a:rPr lang="en-US" sz="2400" dirty="0" smtClean="0"/>
              <a:t>Visual </a:t>
            </a:r>
            <a:r>
              <a:rPr lang="en-US" sz="2400" dirty="0"/>
              <a:t>appearance of </a:t>
            </a:r>
            <a:r>
              <a:rPr lang="en-US" sz="2400" dirty="0" err="1"/>
              <a:t>iRecruitment</a:t>
            </a:r>
            <a:r>
              <a:rPr lang="en-US" sz="2400" dirty="0"/>
              <a:t> was </a:t>
            </a:r>
            <a:r>
              <a:rPr lang="en-US" sz="2400" dirty="0" smtClean="0"/>
              <a:t>limiting</a:t>
            </a:r>
          </a:p>
          <a:p>
            <a:pPr lvl="0"/>
            <a:r>
              <a:rPr lang="en-US" sz="2400" dirty="0" smtClean="0"/>
              <a:t>Needed a more user friendly applicant experience</a:t>
            </a:r>
            <a:endParaRPr lang="en-US" sz="2400" dirty="0"/>
          </a:p>
          <a:p>
            <a:pPr lvl="0"/>
            <a:r>
              <a:rPr lang="en-US" sz="2400" dirty="0" smtClean="0"/>
              <a:t>Offer </a:t>
            </a:r>
            <a:r>
              <a:rPr lang="en-US" sz="2400" dirty="0"/>
              <a:t>letter management </a:t>
            </a:r>
            <a:r>
              <a:rPr lang="en-US" sz="2400" dirty="0" smtClean="0"/>
              <a:t>was cumbersome and non-useable for MBI</a:t>
            </a:r>
            <a:endParaRPr lang="en-US" sz="2400" dirty="0"/>
          </a:p>
          <a:p>
            <a:pPr lvl="0"/>
            <a:r>
              <a:rPr lang="en-US" sz="2400" dirty="0" smtClean="0"/>
              <a:t>Increase merger/acquisition activity</a:t>
            </a:r>
            <a:endParaRPr lang="en-US" sz="2400" dirty="0"/>
          </a:p>
        </p:txBody>
      </p:sp>
    </p:spTree>
    <p:extLst>
      <p:ext uri="{BB962C8B-B14F-4D97-AF65-F5344CB8AC3E}">
        <p14:creationId xmlns:p14="http://schemas.microsoft.com/office/powerpoint/2010/main" val="28410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Taleo</a:t>
            </a:r>
            <a:r>
              <a:rPr lang="en-US" dirty="0" smtClean="0"/>
              <a:t> Journey: Overview</a:t>
            </a:r>
            <a:endParaRPr lang="en-US" dirty="0"/>
          </a:p>
        </p:txBody>
      </p:sp>
      <p:sp>
        <p:nvSpPr>
          <p:cNvPr id="3" name="Content Placeholder 2"/>
          <p:cNvSpPr>
            <a:spLocks noGrp="1"/>
          </p:cNvSpPr>
          <p:nvPr>
            <p:ph idx="1"/>
          </p:nvPr>
        </p:nvSpPr>
        <p:spPr/>
        <p:txBody>
          <a:bodyPr>
            <a:normAutofit/>
          </a:bodyPr>
          <a:lstStyle/>
          <a:p>
            <a:pPr marL="0" lvl="0" indent="0">
              <a:buNone/>
            </a:pPr>
            <a:r>
              <a:rPr lang="en-US" b="1" i="1" dirty="0" smtClean="0"/>
              <a:t>Company invested in a Talent Acquisition model over the last five years, required systems and processes to support that growth. Invested in recruiters and leadership to manage our talent acquisition strategy. Renewed energy to review applicant experiences. </a:t>
            </a:r>
          </a:p>
          <a:p>
            <a:pPr marL="0" lvl="0" indent="0">
              <a:buNone/>
            </a:pPr>
            <a:endParaRPr lang="en-US" b="1" dirty="0"/>
          </a:p>
          <a:p>
            <a:pPr marL="0" lvl="0" indent="0">
              <a:buNone/>
            </a:pPr>
            <a:r>
              <a:rPr lang="en-US" b="1" dirty="0" smtClean="0"/>
              <a:t>Talent Acquisition state with </a:t>
            </a:r>
            <a:r>
              <a:rPr lang="en-US" b="1" dirty="0" err="1" smtClean="0"/>
              <a:t>iRecruitment</a:t>
            </a:r>
            <a:r>
              <a:rPr lang="en-US" b="1" dirty="0" smtClean="0"/>
              <a:t>:</a:t>
            </a:r>
          </a:p>
          <a:p>
            <a:pPr lvl="0"/>
            <a:r>
              <a:rPr lang="en-US" sz="1600" dirty="0" smtClean="0"/>
              <a:t>Number of recruiters - 18</a:t>
            </a:r>
          </a:p>
          <a:p>
            <a:pPr lvl="0"/>
            <a:r>
              <a:rPr lang="en-US" sz="1600" dirty="0" smtClean="0"/>
              <a:t>Number of </a:t>
            </a:r>
            <a:r>
              <a:rPr lang="en-US" sz="1600" dirty="0" err="1" smtClean="0"/>
              <a:t>Talent&amp;Mobility</a:t>
            </a:r>
            <a:r>
              <a:rPr lang="en-US" sz="1600" dirty="0" smtClean="0"/>
              <a:t> Coordinators (TAM) - 4</a:t>
            </a:r>
            <a:endParaRPr lang="en-US" sz="1600" dirty="0"/>
          </a:p>
          <a:p>
            <a:pPr lvl="0"/>
            <a:r>
              <a:rPr lang="en-US" sz="1600" dirty="0"/>
              <a:t>Average # of open vacancies at any one time </a:t>
            </a:r>
            <a:r>
              <a:rPr lang="en-US" sz="1600" dirty="0" smtClean="0"/>
              <a:t>~ </a:t>
            </a:r>
            <a:r>
              <a:rPr lang="en-US" sz="1600" dirty="0"/>
              <a:t>500</a:t>
            </a:r>
          </a:p>
          <a:p>
            <a:pPr lvl="0"/>
            <a:r>
              <a:rPr lang="en-US" sz="1600" dirty="0" smtClean="0"/>
              <a:t>Number of Applicants/Candidates </a:t>
            </a:r>
            <a:r>
              <a:rPr lang="en-US" sz="1600" dirty="0"/>
              <a:t>since 2006 </a:t>
            </a:r>
            <a:r>
              <a:rPr lang="en-US" sz="1600" dirty="0" smtClean="0"/>
              <a:t>~125,000</a:t>
            </a:r>
          </a:p>
          <a:p>
            <a:pPr lvl="0"/>
            <a:r>
              <a:rPr lang="en-US" sz="1600" dirty="0" smtClean="0"/>
              <a:t>Manual offer letter generation</a:t>
            </a:r>
          </a:p>
          <a:p>
            <a:pPr lvl="0"/>
            <a:r>
              <a:rPr lang="en-US" sz="1600" dirty="0"/>
              <a:t>Manual on-boarding efforts </a:t>
            </a:r>
            <a:r>
              <a:rPr lang="en-US" sz="1600" dirty="0" smtClean="0"/>
              <a:t>- </a:t>
            </a:r>
            <a:r>
              <a:rPr lang="en-US" sz="1600" dirty="0"/>
              <a:t>deliver paper documents and file in paper </a:t>
            </a:r>
            <a:r>
              <a:rPr lang="en-US" sz="1600" dirty="0" smtClean="0"/>
              <a:t>new hire employee files</a:t>
            </a:r>
          </a:p>
          <a:p>
            <a:pPr lvl="0"/>
            <a:r>
              <a:rPr lang="en-US" sz="1600" dirty="0" smtClean="0"/>
              <a:t>Average # of new hires per week – 20</a:t>
            </a:r>
          </a:p>
          <a:p>
            <a:pPr lvl="0"/>
            <a:endParaRPr lang="en-US" sz="1600" dirty="0" smtClean="0"/>
          </a:p>
          <a:p>
            <a:pPr marL="0" lvl="0" indent="0">
              <a:buNone/>
            </a:pPr>
            <a:r>
              <a:rPr lang="en-US" sz="1600" b="1" dirty="0"/>
              <a:t>Two main requirements for </a:t>
            </a:r>
            <a:r>
              <a:rPr lang="en-US" sz="1600" b="1" dirty="0" err="1"/>
              <a:t>Taleo</a:t>
            </a:r>
            <a:r>
              <a:rPr lang="en-US" sz="1600" b="1" dirty="0"/>
              <a:t> Recruiting and On-Boarding:</a:t>
            </a:r>
          </a:p>
          <a:p>
            <a:pPr marL="285750" indent="-285750"/>
            <a:r>
              <a:rPr lang="en-US" sz="1600" b="1" dirty="0"/>
              <a:t>User friendly system for the applicants, recruiters and </a:t>
            </a:r>
            <a:r>
              <a:rPr lang="en-US" sz="1600" b="1" dirty="0" smtClean="0"/>
              <a:t>hiring managers</a:t>
            </a:r>
            <a:endParaRPr lang="en-US" sz="1600" b="1" dirty="0"/>
          </a:p>
          <a:p>
            <a:pPr marL="285750" indent="-285750"/>
            <a:r>
              <a:rPr lang="en-US" sz="1600" b="1" dirty="0" smtClean="0"/>
              <a:t>Manage </a:t>
            </a:r>
            <a:r>
              <a:rPr lang="en-US" sz="1600" b="1" dirty="0"/>
              <a:t>full life-cycle of recruiting activities from requisition &gt; electronic offers &gt; new hire on-boarding</a:t>
            </a:r>
          </a:p>
          <a:p>
            <a:pPr lvl="0"/>
            <a:endParaRPr lang="en-US" sz="1600" dirty="0"/>
          </a:p>
        </p:txBody>
      </p:sp>
    </p:spTree>
    <p:extLst>
      <p:ext uri="{BB962C8B-B14F-4D97-AF65-F5344CB8AC3E}">
        <p14:creationId xmlns:p14="http://schemas.microsoft.com/office/powerpoint/2010/main" val="2966106111"/>
      </p:ext>
    </p:extLst>
  </p:cSld>
  <p:clrMapOvr>
    <a:masterClrMapping/>
  </p:clrMapOvr>
  <p:timing>
    <p:tnLst>
      <p:par>
        <p:cTn id="1" dur="indefinite" restart="never" nodeType="tmRoot"/>
      </p:par>
    </p:tnLst>
  </p:timing>
</p:sld>
</file>

<file path=ppt/theme/theme1.xml><?xml version="1.0" encoding="utf-8"?>
<a:theme xmlns:a="http://schemas.openxmlformats.org/drawingml/2006/main" name="FICP_Edu_Forum_MAIN">
  <a:themeElements>
    <a:clrScheme name="Custom 1">
      <a:dk1>
        <a:srgbClr val="FFFFFE"/>
      </a:dk1>
      <a:lt1>
        <a:srgbClr val="FFFFFE"/>
      </a:lt1>
      <a:dk2>
        <a:srgbClr val="FFFFFE"/>
      </a:dk2>
      <a:lt2>
        <a:srgbClr val="FFFFFE"/>
      </a:lt2>
      <a:accent1>
        <a:srgbClr val="F58025"/>
      </a:accent1>
      <a:accent2>
        <a:srgbClr val="505150"/>
      </a:accent2>
      <a:accent3>
        <a:srgbClr val="007AC2"/>
      </a:accent3>
      <a:accent4>
        <a:srgbClr val="FFFFFE"/>
      </a:accent4>
      <a:accent5>
        <a:srgbClr val="FFFFFE"/>
      </a:accent5>
      <a:accent6>
        <a:srgbClr val="FFFFFE"/>
      </a:accent6>
      <a:hlink>
        <a:srgbClr val="FFFFFE"/>
      </a:hlink>
      <a:folHlink>
        <a:srgbClr val="FFFFF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243D2A4B978A4691960ABE215F982E" ma:contentTypeVersion="0" ma:contentTypeDescription="Create a new document." ma:contentTypeScope="" ma:versionID="a24414843dede43c3605f852777e7406">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975430-13B6-4F4D-9E06-6FC06DF4BE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0B91076C-CC88-4188-8CC0-8716EE11C6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28684</TotalTime>
  <Words>6153</Words>
  <Application>Microsoft Office PowerPoint</Application>
  <PresentationFormat>Custom</PresentationFormat>
  <Paragraphs>472</Paragraphs>
  <Slides>27</Slides>
  <Notes>27</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ＭＳ Ｐゴシック</vt:lpstr>
      <vt:lpstr>Arial</vt:lpstr>
      <vt:lpstr>Calibri</vt:lpstr>
      <vt:lpstr>Geneva</vt:lpstr>
      <vt:lpstr>Helvetica</vt:lpstr>
      <vt:lpstr>Lucida Grande</vt:lpstr>
      <vt:lpstr>Times New Roman</vt:lpstr>
      <vt:lpstr>Verdana</vt:lpstr>
      <vt:lpstr>FICP_Edu_Forum_MAIN</vt:lpstr>
      <vt:lpstr>                  Michael Baker International's Journey Upgrading from iRecruitment to Taleo Recruiting </vt:lpstr>
      <vt:lpstr>Presenters</vt:lpstr>
      <vt:lpstr>Michael Baker International</vt:lpstr>
      <vt:lpstr>PEG Consulting</vt:lpstr>
      <vt:lpstr>HCM Cloud: Project Roadmap</vt:lpstr>
      <vt:lpstr>HCM Cloud: Project Roadmap</vt:lpstr>
      <vt:lpstr>Pain Point Drivers: HR</vt:lpstr>
      <vt:lpstr>Pain Point Drivers: iRecruitment</vt:lpstr>
      <vt:lpstr>Taleo Journey: Overview</vt:lpstr>
      <vt:lpstr>Lofty Goals and Expectations for the Cloud</vt:lpstr>
      <vt:lpstr>Project Approach</vt:lpstr>
      <vt:lpstr>Design Goals for New Processes</vt:lpstr>
      <vt:lpstr>Stakeholder Engagement</vt:lpstr>
      <vt:lpstr>Way Forward - Project Decisions</vt:lpstr>
      <vt:lpstr>Key Project Decision: HCM Cloud Integration</vt:lpstr>
      <vt:lpstr>HCM Cloud: Cloud Recruiting Integration</vt:lpstr>
      <vt:lpstr>HCM Cloud Integration: Options</vt:lpstr>
      <vt:lpstr>Key Project Decision: Historical Recruiting Data</vt:lpstr>
      <vt:lpstr>Key Project Decision: Migration of Current Open Requisitions</vt:lpstr>
      <vt:lpstr>Historical Recruiting Data / Migration of Current Open Requisitions: Conversion Statistics</vt:lpstr>
      <vt:lpstr>Key Project Decision: Process Re-design Opportunities</vt:lpstr>
      <vt:lpstr>Key Project Decision: Implementation Outcomes</vt:lpstr>
      <vt:lpstr>We’re Live in the Cloud!! </vt:lpstr>
      <vt:lpstr>Does Taleo Address Needs?</vt:lpstr>
      <vt:lpstr>Plans for the Future</vt:lpstr>
      <vt:lpstr>Knowledge Transfer</vt:lpstr>
      <vt:lpstr>Q&amp;A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code ###) - Title of Presentation (this can be up to three lines of text)</dc:title>
  <dc:creator>Jennifer Hanasz</dc:creator>
  <cp:lastModifiedBy>Herbert, Melody</cp:lastModifiedBy>
  <cp:revision>286</cp:revision>
  <cp:lastPrinted>2017-06-02T16:02:32Z</cp:lastPrinted>
  <dcterms:created xsi:type="dcterms:W3CDTF">2012-02-15T15:14:33Z</dcterms:created>
  <dcterms:modified xsi:type="dcterms:W3CDTF">2017-06-04T16:15:24Z</dcterms:modified>
</cp:coreProperties>
</file>